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0" r:id="rId2"/>
    <p:sldId id="256" r:id="rId3"/>
    <p:sldId id="257" r:id="rId4"/>
    <p:sldId id="258" r:id="rId5"/>
    <p:sldId id="259" r:id="rId6"/>
    <p:sldId id="260" r:id="rId7"/>
    <p:sldId id="261" r:id="rId8"/>
    <p:sldId id="262" r:id="rId9"/>
    <p:sldId id="263" r:id="rId10"/>
    <p:sldId id="264" r:id="rId11"/>
    <p:sldId id="288" r:id="rId12"/>
    <p:sldId id="265" r:id="rId13"/>
    <p:sldId id="266" r:id="rId14"/>
    <p:sldId id="267" r:id="rId15"/>
    <p:sldId id="268" r:id="rId16"/>
    <p:sldId id="282" r:id="rId17"/>
    <p:sldId id="269" r:id="rId18"/>
    <p:sldId id="270" r:id="rId19"/>
    <p:sldId id="281" r:id="rId20"/>
    <p:sldId id="271" r:id="rId21"/>
    <p:sldId id="283" r:id="rId22"/>
    <p:sldId id="272" r:id="rId23"/>
    <p:sldId id="273" r:id="rId24"/>
    <p:sldId id="274" r:id="rId25"/>
    <p:sldId id="287" r:id="rId26"/>
    <p:sldId id="275" r:id="rId27"/>
    <p:sldId id="276" r:id="rId28"/>
    <p:sldId id="284" r:id="rId29"/>
    <p:sldId id="277" r:id="rId30"/>
    <p:sldId id="278" r:id="rId31"/>
    <p:sldId id="286" r:id="rId32"/>
    <p:sldId id="285" r:id="rId33"/>
    <p:sldId id="279"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46B6A32-9B01-48B7-8754-F1E8958615D6}" type="datetimeFigureOut">
              <a:rPr lang="ru-RU" smtClean="0"/>
              <a:t>21.03.2013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6B6A32-9B01-48B7-8754-F1E8958615D6}" type="datetimeFigureOut">
              <a:rPr lang="ru-RU" smtClean="0"/>
              <a:t>21.03.2013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6B6A32-9B01-48B7-8754-F1E8958615D6}" type="datetimeFigureOut">
              <a:rPr lang="ru-RU" smtClean="0"/>
              <a:t>21.03.2013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6B6A32-9B01-48B7-8754-F1E8958615D6}" type="datetimeFigureOut">
              <a:rPr lang="ru-RU" smtClean="0"/>
              <a:t>21.03.2013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46B6A32-9B01-48B7-8754-F1E8958615D6}" type="datetimeFigureOut">
              <a:rPr lang="ru-RU" smtClean="0"/>
              <a:t>21.03.2013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46B6A32-9B01-48B7-8754-F1E8958615D6}" type="datetimeFigureOut">
              <a:rPr lang="ru-RU" smtClean="0"/>
              <a:t>21.03.2013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46B6A32-9B01-48B7-8754-F1E8958615D6}" type="datetimeFigureOut">
              <a:rPr lang="ru-RU" smtClean="0"/>
              <a:t>21.03.2013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46B6A32-9B01-48B7-8754-F1E8958615D6}" type="datetimeFigureOut">
              <a:rPr lang="ru-RU" smtClean="0"/>
              <a:t>21.03.2013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46B6A32-9B01-48B7-8754-F1E8958615D6}" type="datetimeFigureOut">
              <a:rPr lang="ru-RU" smtClean="0"/>
              <a:t>21.03.2013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46B6A32-9B01-48B7-8754-F1E8958615D6}" type="datetimeFigureOut">
              <a:rPr lang="ru-RU" smtClean="0"/>
              <a:t>21.03.2013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46B6A32-9B01-48B7-8754-F1E8958615D6}" type="datetimeFigureOut">
              <a:rPr lang="ru-RU" smtClean="0"/>
              <a:t>21.03.2013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9F4C94-943C-4F78-B850-D891D742645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B6A32-9B01-48B7-8754-F1E8958615D6}" type="datetimeFigureOut">
              <a:rPr lang="ru-RU" smtClean="0"/>
              <a:t>21.03.2013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9F4C94-943C-4F78-B850-D891D742645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Сообщение на общешкольное собрание</a:t>
            </a:r>
            <a:br>
              <a:rPr lang="ru-RU" dirty="0" smtClean="0"/>
            </a:br>
            <a:r>
              <a:rPr lang="ru-RU" dirty="0" smtClean="0"/>
              <a:t>21.03.2013год</a:t>
            </a:r>
            <a:br>
              <a:rPr lang="ru-RU" dirty="0" smtClean="0"/>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620688"/>
            <a:ext cx="8572560" cy="6237312"/>
          </a:xfrm>
        </p:spPr>
        <p:txBody>
          <a:bodyPr>
            <a:noAutofit/>
          </a:bodyPr>
          <a:lstStyle/>
          <a:p>
            <a:pPr algn="l"/>
            <a:r>
              <a:rPr lang="uk-UA" sz="2400" dirty="0" err="1">
                <a:solidFill>
                  <a:schemeClr val="tx2"/>
                </a:solidFill>
                <a:latin typeface="Times New Roman" pitchFamily="18" charset="0"/>
                <a:cs typeface="Times New Roman" pitchFamily="18" charset="0"/>
              </a:rPr>
              <a:t>Статья</a:t>
            </a:r>
            <a:r>
              <a:rPr lang="uk-UA" sz="2400" dirty="0">
                <a:solidFill>
                  <a:schemeClr val="tx2"/>
                </a:solidFill>
                <a:latin typeface="Times New Roman" pitchFamily="18" charset="0"/>
                <a:cs typeface="Times New Roman" pitchFamily="18" charset="0"/>
              </a:rPr>
              <a:t> 11. </a:t>
            </a:r>
            <a:r>
              <a:rPr lang="uk-UA" sz="2400" dirty="0" err="1">
                <a:latin typeface="Times New Roman" pitchFamily="18" charset="0"/>
                <a:cs typeface="Times New Roman" pitchFamily="18" charset="0"/>
              </a:rPr>
              <a:t>Федеральные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государственные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стандарты</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федеральные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государственные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требования</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latin typeface="Times New Roman" pitchFamily="18" charset="0"/>
                <a:cs typeface="Times New Roman" pitchFamily="18" charset="0"/>
              </a:rPr>
              <a:t>Федеральные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государственные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стандарты</a:t>
            </a:r>
            <a:r>
              <a:rPr lang="uk-UA" sz="2400" dirty="0">
                <a:latin typeface="Times New Roman" pitchFamily="18" charset="0"/>
                <a:cs typeface="Times New Roman" pitchFamily="18" charset="0"/>
              </a:rPr>
              <a:t>, за </a:t>
            </a:r>
            <a:r>
              <a:rPr lang="uk-UA" sz="2400" dirty="0" err="1">
                <a:latin typeface="Times New Roman" pitchFamily="18" charset="0"/>
                <a:cs typeface="Times New Roman" pitchFamily="18" charset="0"/>
              </a:rPr>
              <a:t>исключением</a:t>
            </a:r>
            <a:r>
              <a:rPr lang="uk-UA" sz="2400" dirty="0">
                <a:latin typeface="Times New Roman" pitchFamily="18" charset="0"/>
                <a:cs typeface="Times New Roman" pitchFamily="18" charset="0"/>
              </a:rPr>
              <a:t> федерального </a:t>
            </a:r>
            <a:r>
              <a:rPr lang="uk-UA" sz="2400" dirty="0" err="1">
                <a:latin typeface="Times New Roman" pitchFamily="18" charset="0"/>
                <a:cs typeface="Times New Roman" pitchFamily="18" charset="0"/>
              </a:rPr>
              <a:t>государственного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образовательного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стандарта</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дошкольного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являются</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основой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объективной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оценки</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соответствия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установленным</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требованиям</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деятельности</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подготовки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обучающихся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освоивших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соответствующего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уровня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независимо</a:t>
            </a:r>
            <a:r>
              <a:rPr lang="uk-UA" sz="2400" dirty="0">
                <a:latin typeface="Times New Roman" pitchFamily="18" charset="0"/>
                <a:cs typeface="Times New Roman" pitchFamily="18" charset="0"/>
              </a:rPr>
              <a:t> от </a:t>
            </a:r>
            <a:r>
              <a:rPr lang="uk-UA" sz="2400" dirty="0" err="1">
                <a:latin typeface="Times New Roman" pitchFamily="18" charset="0"/>
                <a:cs typeface="Times New Roman" pitchFamily="18" charset="0"/>
              </a:rPr>
              <a:t>формы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получения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формы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обучения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24744"/>
            <a:ext cx="7772400" cy="4896543"/>
          </a:xfrm>
        </p:spPr>
        <p:txBody>
          <a:bodyPr>
            <a:noAutofit/>
          </a:bodyPr>
          <a:lstStyle/>
          <a:p>
            <a:pPr algn="l"/>
            <a:r>
              <a:rPr lang="ru-RU" sz="2400" dirty="0">
                <a:latin typeface="Times New Roman" pitchFamily="18" charset="0"/>
                <a:cs typeface="Times New Roman" pitchFamily="18" charset="0"/>
              </a:rPr>
              <a:t>Федеральные государственные образовательные стандарты общего образования разрабатываются по уровням образования,</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Для лиц с ОВЗ включаются в ФГОСЫ специальные требования.</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Порядок разработки, </a:t>
            </a:r>
            <a:r>
              <a:rPr lang="ru-RU" sz="2400" dirty="0">
                <a:solidFill>
                  <a:srgbClr val="FF0000"/>
                </a:solidFill>
                <a:latin typeface="Times New Roman" pitchFamily="18" charset="0"/>
                <a:cs typeface="Times New Roman" pitchFamily="18" charset="0"/>
              </a:rPr>
              <a:t>утверждения</a:t>
            </a:r>
            <a:r>
              <a:rPr lang="ru-RU" sz="2400" dirty="0">
                <a:latin typeface="Times New Roman" pitchFamily="18" charset="0"/>
                <a:cs typeface="Times New Roman" pitchFamily="18" charset="0"/>
              </a:rPr>
              <a:t> федеральных государственных образовательных стандартов и внесения в них изменений устанавливается </a:t>
            </a:r>
            <a:r>
              <a:rPr lang="ru-RU" sz="2400" dirty="0">
                <a:solidFill>
                  <a:srgbClr val="FF0000"/>
                </a:solidFill>
                <a:latin typeface="Times New Roman" pitchFamily="18" charset="0"/>
                <a:cs typeface="Times New Roman" pitchFamily="18" charset="0"/>
              </a:rPr>
              <a:t>Правительством </a:t>
            </a:r>
            <a:r>
              <a:rPr lang="ru-RU" sz="2400" dirty="0">
                <a:latin typeface="Times New Roman" pitchFamily="18" charset="0"/>
                <a:cs typeface="Times New Roman" pitchFamily="18" charset="0"/>
              </a:rPr>
              <a:t>Российской Федерации.</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59908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6095030"/>
          </a:xfrm>
        </p:spPr>
        <p:txBody>
          <a:bodyPr>
            <a:normAutofit/>
          </a:bodyPr>
          <a:lstStyle/>
          <a:p>
            <a:pPr algn="l"/>
            <a:r>
              <a:rPr lang="uk-UA" sz="2400" dirty="0" err="1">
                <a:solidFill>
                  <a:schemeClr val="tx2"/>
                </a:solidFill>
                <a:latin typeface="Times New Roman" pitchFamily="18" charset="0"/>
                <a:cs typeface="Times New Roman" pitchFamily="18" charset="0"/>
              </a:rPr>
              <a:t>Статья</a:t>
            </a:r>
            <a:r>
              <a:rPr lang="uk-UA" sz="2400" dirty="0">
                <a:solidFill>
                  <a:schemeClr val="tx2"/>
                </a:solidFill>
                <a:latin typeface="Times New Roman" pitchFamily="18" charset="0"/>
                <a:cs typeface="Times New Roman" pitchFamily="18" charset="0"/>
              </a:rPr>
              <a:t> 12.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solidFill>
                  <a:srgbClr val="FF0000"/>
                </a:solidFill>
                <a:latin typeface="Times New Roman" pitchFamily="18" charset="0"/>
                <a:cs typeface="Times New Roman" pitchFamily="18" charset="0"/>
              </a:rPr>
              <a:t>основные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общеобразовательные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программы</a:t>
            </a:r>
            <a:r>
              <a:rPr lang="uk-UA" sz="2400" dirty="0">
                <a:solidFill>
                  <a:srgbClr val="FF0000"/>
                </a:solidFill>
                <a:latin typeface="Times New Roman" pitchFamily="18" charset="0"/>
                <a:cs typeface="Times New Roman" pitchFamily="18" charset="0"/>
              </a:rPr>
              <a:t> </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дошкольного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начального </a:t>
            </a:r>
            <a:r>
              <a:rPr lang="uk-UA" sz="2400" dirty="0" err="1">
                <a:latin typeface="Times New Roman" pitchFamily="18" charset="0"/>
                <a:cs typeface="Times New Roman" pitchFamily="18" charset="0"/>
              </a:rPr>
              <a:t>общего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основного </a:t>
            </a:r>
            <a:r>
              <a:rPr lang="uk-UA" sz="2400" dirty="0" err="1">
                <a:latin typeface="Times New Roman" pitchFamily="18" charset="0"/>
                <a:cs typeface="Times New Roman" pitchFamily="18" charset="0"/>
              </a:rPr>
              <a:t>общего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среднего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общего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разрабатываются</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организацией</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самостоятельно</a:t>
            </a:r>
            <a:r>
              <a:rPr lang="uk-UA" sz="2400" dirty="0">
                <a:solidFill>
                  <a:srgbClr val="FF0000"/>
                </a:solidFill>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осуществляющей</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в соответствии с требованиями ФГОС. Такие программы подлежат экспертизе , включению в реестр уполномоченными органами.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При реализации таких программ используются различные образовательные технологии, в том числе </a:t>
            </a:r>
            <a:r>
              <a:rPr lang="ru-RU" sz="2400" dirty="0">
                <a:solidFill>
                  <a:srgbClr val="FF0000"/>
                </a:solidFill>
                <a:latin typeface="Times New Roman" pitchFamily="18" charset="0"/>
                <a:cs typeface="Times New Roman" pitchFamily="18" charset="0"/>
              </a:rPr>
              <a:t>дистанционные, электронные, модульные, сетевые (ресурсы нескольких организаций).</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52736"/>
            <a:ext cx="7772400" cy="5590973"/>
          </a:xfrm>
        </p:spPr>
        <p:txBody>
          <a:bodyPr>
            <a:noAutofit/>
          </a:bodyPr>
          <a:lstStyle/>
          <a:p>
            <a:pPr algn="l"/>
            <a:r>
              <a:rPr lang="uk-UA" sz="2400" dirty="0" err="1">
                <a:solidFill>
                  <a:schemeClr val="tx2"/>
                </a:solidFill>
                <a:latin typeface="Times New Roman" pitchFamily="18" charset="0"/>
                <a:cs typeface="Times New Roman" pitchFamily="18" charset="0"/>
              </a:rPr>
              <a:t>Статья</a:t>
            </a:r>
            <a:r>
              <a:rPr lang="uk-UA" sz="2400" dirty="0">
                <a:solidFill>
                  <a:schemeClr val="tx2"/>
                </a:solidFill>
                <a:latin typeface="Times New Roman" pitchFamily="18" charset="0"/>
                <a:cs typeface="Times New Roman" pitchFamily="18" charset="0"/>
              </a:rPr>
              <a:t> 17. </a:t>
            </a:r>
            <a:r>
              <a:rPr lang="uk-UA" sz="2400" dirty="0" err="1">
                <a:latin typeface="Times New Roman" pitchFamily="18" charset="0"/>
                <a:cs typeface="Times New Roman" pitchFamily="18" charset="0"/>
              </a:rPr>
              <a:t>Формы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получения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формы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обучения</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1)  </a:t>
            </a:r>
            <a:r>
              <a:rPr lang="uk-UA" sz="2400" dirty="0">
                <a:solidFill>
                  <a:srgbClr val="FF0000"/>
                </a:solidFill>
                <a:latin typeface="Times New Roman" pitchFamily="18" charset="0"/>
                <a:cs typeface="Times New Roman" pitchFamily="18" charset="0"/>
              </a:rPr>
              <a:t>в </a:t>
            </a:r>
            <a:r>
              <a:rPr lang="uk-UA" sz="2400" dirty="0" err="1">
                <a:solidFill>
                  <a:srgbClr val="FF0000"/>
                </a:solidFill>
                <a:latin typeface="Times New Roman" pitchFamily="18" charset="0"/>
                <a:cs typeface="Times New Roman" pitchFamily="18" charset="0"/>
              </a:rPr>
              <a:t>организациях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осуществляющих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образовательную</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деятельность</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2</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вне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организаций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осуществляющих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образовательную</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деятельность</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форме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семейного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самообразования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latin typeface="Times New Roman" pitchFamily="18" charset="0"/>
                <a:cs typeface="Times New Roman" pitchFamily="18" charset="0"/>
              </a:rPr>
              <a:t>Обучение</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организациях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осуществляется</a:t>
            </a:r>
            <a:r>
              <a:rPr lang="uk-UA" sz="2400" dirty="0">
                <a:latin typeface="Times New Roman" pitchFamily="18" charset="0"/>
                <a:cs typeface="Times New Roman" pitchFamily="18" charset="0"/>
              </a:rPr>
              <a:t> в </a:t>
            </a:r>
            <a:r>
              <a:rPr lang="uk-UA" sz="2400" dirty="0" err="1">
                <a:solidFill>
                  <a:srgbClr val="FF0000"/>
                </a:solidFill>
                <a:latin typeface="Times New Roman" pitchFamily="18" charset="0"/>
                <a:cs typeface="Times New Roman" pitchFamily="18" charset="0"/>
              </a:rPr>
              <a:t>очной</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очно-заочной</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или</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заочной</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форме</a:t>
            </a:r>
            <a:r>
              <a:rPr lang="uk-UA" sz="2400" dirty="0">
                <a:solidFill>
                  <a:srgbClr val="FF0000"/>
                </a:solidFill>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latin typeface="Times New Roman" pitchFamily="18" charset="0"/>
                <a:cs typeface="Times New Roman" pitchFamily="18" charset="0"/>
              </a:rPr>
              <a:t>Обучение</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форме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семейного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самообразования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осуществляется</a:t>
            </a:r>
            <a:r>
              <a:rPr lang="uk-UA" sz="2400" dirty="0">
                <a:latin typeface="Times New Roman" pitchFamily="18" charset="0"/>
                <a:cs typeface="Times New Roman" pitchFamily="18" charset="0"/>
              </a:rPr>
              <a:t> с правом </a:t>
            </a:r>
            <a:r>
              <a:rPr lang="uk-UA" sz="2400" dirty="0" err="1">
                <a:latin typeface="Times New Roman" pitchFamily="18" charset="0"/>
                <a:cs typeface="Times New Roman" pitchFamily="18" charset="0"/>
              </a:rPr>
              <a:t>последующего</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прохождения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промежуточной</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государственной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итоговой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аттестации</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организациях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осуществляющих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образовательную</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деятельность</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latin typeface="Times New Roman" pitchFamily="18" charset="0"/>
                <a:cs typeface="Times New Roman" pitchFamily="18" charset="0"/>
              </a:rPr>
              <a:t>Допускается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сочетание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различных</a:t>
            </a:r>
            <a:r>
              <a:rPr lang="uk-UA" sz="2400" dirty="0">
                <a:latin typeface="Times New Roman" pitchFamily="18" charset="0"/>
                <a:cs typeface="Times New Roman" pitchFamily="18" charset="0"/>
              </a:rPr>
              <a:t> форм </a:t>
            </a:r>
            <a:r>
              <a:rPr lang="uk-UA" sz="2400" dirty="0" err="1">
                <a:latin typeface="Times New Roman" pitchFamily="18" charset="0"/>
                <a:cs typeface="Times New Roman" pitchFamily="18" charset="0"/>
              </a:rPr>
              <a:t>получения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и форм </a:t>
            </a:r>
            <a:r>
              <a:rPr lang="uk-UA" sz="2400" dirty="0" err="1">
                <a:latin typeface="Times New Roman" pitchFamily="18" charset="0"/>
                <a:cs typeface="Times New Roman" pitchFamily="18" charset="0"/>
              </a:rPr>
              <a:t>обучения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500042"/>
            <a:ext cx="8243918" cy="5715039"/>
          </a:xfrm>
        </p:spPr>
        <p:txBody>
          <a:bodyPr>
            <a:normAutofit/>
          </a:bodyPr>
          <a:lstStyle/>
          <a:p>
            <a:pPr algn="l"/>
            <a:r>
              <a:rPr lang="uk-UA" sz="2800" dirty="0" err="1">
                <a:solidFill>
                  <a:schemeClr val="tx2"/>
                </a:solidFill>
                <a:latin typeface="Times New Roman" pitchFamily="18" charset="0"/>
                <a:cs typeface="Times New Roman" pitchFamily="18" charset="0"/>
              </a:rPr>
              <a:t>Статья</a:t>
            </a:r>
            <a:r>
              <a:rPr lang="uk-UA" sz="2800" dirty="0">
                <a:solidFill>
                  <a:schemeClr val="tx2"/>
                </a:solidFill>
                <a:latin typeface="Times New Roman" pitchFamily="18" charset="0"/>
                <a:cs typeface="Times New Roman" pitchFamily="18" charset="0"/>
              </a:rPr>
              <a:t> 23. </a:t>
            </a:r>
            <a:r>
              <a:rPr lang="uk-UA" sz="2800" dirty="0" err="1">
                <a:latin typeface="Times New Roman" pitchFamily="18" charset="0"/>
                <a:cs typeface="Times New Roman" pitchFamily="18" charset="0"/>
              </a:rPr>
              <a:t>Типы</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образовательных</a:t>
            </a:r>
            <a:r>
              <a:rPr lang="uk-UA" sz="2800" dirty="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организаций</a:t>
            </a:r>
            <a:r>
              <a:rPr lang="uk-UA"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1. </a:t>
            </a:r>
            <a:r>
              <a:rPr lang="uk-UA" sz="2800" dirty="0" err="1">
                <a:solidFill>
                  <a:srgbClr val="FF0000"/>
                </a:solidFill>
                <a:latin typeface="Times New Roman" pitchFamily="18" charset="0"/>
                <a:cs typeface="Times New Roman" pitchFamily="18" charset="0"/>
              </a:rPr>
              <a:t>Д</a:t>
            </a:r>
            <a:r>
              <a:rPr lang="uk-UA" sz="2800" dirty="0" err="1" smtClean="0">
                <a:solidFill>
                  <a:srgbClr val="FF0000"/>
                </a:solidFill>
                <a:latin typeface="Times New Roman" pitchFamily="18" charset="0"/>
                <a:cs typeface="Times New Roman" pitchFamily="18" charset="0"/>
              </a:rPr>
              <a:t>ошкольная</a:t>
            </a:r>
            <a:r>
              <a:rPr lang="uk-UA" sz="2800" dirty="0" smtClean="0">
                <a:latin typeface="Times New Roman" pitchFamily="18" charset="0"/>
                <a:cs typeface="Times New Roman" pitchFamily="18" charset="0"/>
              </a:rPr>
              <a:t> </a:t>
            </a:r>
            <a:r>
              <a:rPr lang="uk-UA" sz="2800" dirty="0" err="1">
                <a:latin typeface="Times New Roman" pitchFamily="18" charset="0"/>
                <a:cs typeface="Times New Roman" pitchFamily="18" charset="0"/>
              </a:rPr>
              <a:t>образовательная</a:t>
            </a:r>
            <a:r>
              <a:rPr lang="uk-UA" sz="2800" dirty="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организация</a:t>
            </a:r>
            <a:r>
              <a:rPr lang="uk-UA"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2. </a:t>
            </a:r>
            <a:r>
              <a:rPr lang="uk-UA" sz="2800" dirty="0" err="1">
                <a:latin typeface="Times New Roman" pitchFamily="18" charset="0"/>
                <a:cs typeface="Times New Roman" pitchFamily="18" charset="0"/>
              </a:rPr>
              <a:t>О</a:t>
            </a:r>
            <a:r>
              <a:rPr lang="uk-UA" sz="2800" dirty="0" err="1" smtClean="0">
                <a:latin typeface="Times New Roman" pitchFamily="18" charset="0"/>
                <a:cs typeface="Times New Roman" pitchFamily="18" charset="0"/>
              </a:rPr>
              <a:t>бщеобразовательная</a:t>
            </a:r>
            <a:r>
              <a:rPr lang="uk-UA" sz="2800" dirty="0" smtClean="0">
                <a:latin typeface="Times New Roman" pitchFamily="18" charset="0"/>
                <a:cs typeface="Times New Roman" pitchFamily="18" charset="0"/>
              </a:rPr>
              <a:t> </a:t>
            </a:r>
            <a:r>
              <a:rPr lang="uk-UA" sz="2800" dirty="0" err="1">
                <a:latin typeface="Times New Roman" pitchFamily="18" charset="0"/>
                <a:cs typeface="Times New Roman" pitchFamily="18" charset="0"/>
              </a:rPr>
              <a:t>организация</a:t>
            </a:r>
            <a:r>
              <a:rPr lang="uk-UA" sz="2800" dirty="0">
                <a:latin typeface="Times New Roman" pitchFamily="18" charset="0"/>
                <a:cs typeface="Times New Roman" pitchFamily="18" charset="0"/>
              </a:rPr>
              <a:t> </a:t>
            </a:r>
            <a:r>
              <a:rPr lang="ru-RU" sz="2800" dirty="0">
                <a:solidFill>
                  <a:srgbClr val="FF0000"/>
                </a:solidFill>
                <a:latin typeface="Times New Roman" pitchFamily="18" charset="0"/>
                <a:cs typeface="Times New Roman" pitchFamily="18" charset="0"/>
              </a:rPr>
              <a:t>начального</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.общего</a:t>
            </a:r>
            <a:r>
              <a:rPr lang="ru-RU" sz="2800" dirty="0">
                <a:latin typeface="Times New Roman" pitchFamily="18" charset="0"/>
                <a:cs typeface="Times New Roman" pitchFamily="18" charset="0"/>
              </a:rPr>
              <a:t>, </a:t>
            </a:r>
            <a:r>
              <a:rPr lang="ru-RU" sz="2800" dirty="0">
                <a:solidFill>
                  <a:srgbClr val="FF0000"/>
                </a:solidFill>
                <a:latin typeface="Times New Roman" pitchFamily="18" charset="0"/>
                <a:cs typeface="Times New Roman" pitchFamily="18" charset="0"/>
              </a:rPr>
              <a:t>основного</a:t>
            </a:r>
            <a:r>
              <a:rPr lang="ru-RU" sz="2800" dirty="0">
                <a:latin typeface="Times New Roman" pitchFamily="18" charset="0"/>
                <a:cs typeface="Times New Roman" pitchFamily="18" charset="0"/>
              </a:rPr>
              <a:t> общего и </a:t>
            </a:r>
            <a:r>
              <a:rPr lang="ru-RU" sz="2800" dirty="0">
                <a:solidFill>
                  <a:srgbClr val="FF0000"/>
                </a:solidFill>
                <a:latin typeface="Times New Roman" pitchFamily="18" charset="0"/>
                <a:cs typeface="Times New Roman" pitchFamily="18" charset="0"/>
              </a:rPr>
              <a:t>среднего</a:t>
            </a:r>
            <a:r>
              <a:rPr lang="ru-RU" sz="2800" dirty="0">
                <a:latin typeface="Times New Roman" pitchFamily="18" charset="0"/>
                <a:cs typeface="Times New Roman" pitchFamily="18" charset="0"/>
              </a:rPr>
              <a:t> образования.</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4. </a:t>
            </a:r>
            <a:r>
              <a:rPr lang="ru-RU" sz="2800" dirty="0" smtClean="0">
                <a:solidFill>
                  <a:srgbClr val="FF0000"/>
                </a:solidFill>
                <a:latin typeface="Times New Roman" pitchFamily="18" charset="0"/>
                <a:cs typeface="Times New Roman" pitchFamily="18" charset="0"/>
              </a:rPr>
              <a:t>Профессиональная</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образовательная </a:t>
            </a:r>
            <a:r>
              <a:rPr lang="ru-RU" sz="2800" dirty="0" smtClean="0">
                <a:latin typeface="Times New Roman" pitchFamily="18" charset="0"/>
                <a:cs typeface="Times New Roman" pitchFamily="18" charset="0"/>
              </a:rPr>
              <a:t>организация.</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5. </a:t>
            </a:r>
            <a:r>
              <a:rPr lang="uk-UA" sz="2800" dirty="0" err="1">
                <a:latin typeface="Times New Roman" pitchFamily="18" charset="0"/>
                <a:cs typeface="Times New Roman" pitchFamily="18" charset="0"/>
              </a:rPr>
              <a:t>О</a:t>
            </a:r>
            <a:r>
              <a:rPr lang="uk-UA" sz="2800" dirty="0" err="1" smtClean="0">
                <a:latin typeface="Times New Roman" pitchFamily="18" charset="0"/>
                <a:cs typeface="Times New Roman" pitchFamily="18" charset="0"/>
              </a:rPr>
              <a:t>бразовательная</a:t>
            </a:r>
            <a:r>
              <a:rPr lang="uk-UA" sz="2800" dirty="0" smtClean="0">
                <a:latin typeface="Times New Roman" pitchFamily="18" charset="0"/>
                <a:cs typeface="Times New Roman" pitchFamily="18" charset="0"/>
              </a:rPr>
              <a:t> </a:t>
            </a:r>
            <a:r>
              <a:rPr lang="uk-UA" sz="2800" dirty="0" err="1">
                <a:latin typeface="Times New Roman" pitchFamily="18" charset="0"/>
                <a:cs typeface="Times New Roman" pitchFamily="18" charset="0"/>
              </a:rPr>
              <a:t>организация</a:t>
            </a:r>
            <a:r>
              <a:rPr lang="uk-UA" sz="2800" dirty="0">
                <a:latin typeface="Times New Roman" pitchFamily="18" charset="0"/>
                <a:cs typeface="Times New Roman" pitchFamily="18" charset="0"/>
              </a:rPr>
              <a:t> </a:t>
            </a:r>
            <a:r>
              <a:rPr lang="uk-UA" sz="2800" dirty="0" err="1">
                <a:solidFill>
                  <a:srgbClr val="FF0000"/>
                </a:solidFill>
                <a:latin typeface="Times New Roman" pitchFamily="18" charset="0"/>
                <a:cs typeface="Times New Roman" pitchFamily="18" charset="0"/>
              </a:rPr>
              <a:t>высшего</a:t>
            </a:r>
            <a:r>
              <a:rPr lang="uk-UA" sz="2800" dirty="0">
                <a:solidFill>
                  <a:srgbClr val="FF0000"/>
                </a:solidFill>
                <a:latin typeface="Times New Roman" pitchFamily="18" charset="0"/>
                <a:cs typeface="Times New Roman" pitchFamily="18" charset="0"/>
              </a:rPr>
              <a:t> </a:t>
            </a:r>
            <a:r>
              <a:rPr lang="uk-UA" sz="2800" dirty="0" err="1" smtClean="0">
                <a:latin typeface="Times New Roman" pitchFamily="18" charset="0"/>
                <a:cs typeface="Times New Roman" pitchFamily="18" charset="0"/>
              </a:rPr>
              <a:t>образования</a:t>
            </a:r>
            <a:r>
              <a:rPr lang="uk-UA"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1124744"/>
            <a:ext cx="8607362" cy="5590974"/>
          </a:xfrm>
        </p:spPr>
        <p:txBody>
          <a:bodyPr>
            <a:noAutofit/>
          </a:bodyPr>
          <a:lstStyle/>
          <a:p>
            <a:pPr algn="l"/>
            <a:r>
              <a:rPr lang="ru-RU" sz="1800" dirty="0">
                <a:solidFill>
                  <a:schemeClr val="tx2"/>
                </a:solidFill>
                <a:latin typeface="Times New Roman" pitchFamily="18" charset="0"/>
                <a:cs typeface="Times New Roman" pitchFamily="18" charset="0"/>
              </a:rPr>
              <a:t>Статья 28. </a:t>
            </a:r>
            <a:r>
              <a:rPr lang="ru-RU" sz="1800" dirty="0">
                <a:latin typeface="Times New Roman" pitchFamily="18" charset="0"/>
                <a:cs typeface="Times New Roman" pitchFamily="18" charset="0"/>
              </a:rPr>
              <a:t>Компетенция, права, обязанности и ответственность образовательной </a:t>
            </a:r>
            <a:r>
              <a:rPr lang="ru-RU" sz="1800" dirty="0" smtClean="0">
                <a:latin typeface="Times New Roman" pitchFamily="18" charset="0"/>
                <a:cs typeface="Times New Roman" pitchFamily="18" charset="0"/>
              </a:rPr>
              <a:t>организации:</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1. Образовательная </a:t>
            </a:r>
            <a:r>
              <a:rPr lang="ru-RU" sz="1800" dirty="0">
                <a:latin typeface="Times New Roman" pitchFamily="18" charset="0"/>
                <a:cs typeface="Times New Roman" pitchFamily="18" charset="0"/>
              </a:rPr>
              <a:t>организация обладает автономией, под которой понимается самостоятельность в осуществлении образовательной, научной, административной, финансово-экономической деятельности, разработке и принятии локальных нормативных актов в соответствии с настоящим Федеральным законом.</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2. </a:t>
            </a:r>
            <a:r>
              <a:rPr lang="uk-UA" sz="1800" dirty="0" err="1" smtClean="0">
                <a:latin typeface="Times New Roman" pitchFamily="18" charset="0"/>
                <a:cs typeface="Times New Roman" pitchFamily="18" charset="0"/>
              </a:rPr>
              <a:t>Образовательные</a:t>
            </a:r>
            <a:r>
              <a:rPr lang="uk-UA" sz="1800" dirty="0" smtClean="0">
                <a:latin typeface="Times New Roman" pitchFamily="18" charset="0"/>
                <a:cs typeface="Times New Roman" pitchFamily="18" charset="0"/>
              </a:rPr>
              <a:t> </a:t>
            </a:r>
            <a:r>
              <a:rPr lang="uk-UA" sz="1800" dirty="0" err="1">
                <a:latin typeface="Times New Roman" pitchFamily="18" charset="0"/>
                <a:cs typeface="Times New Roman" pitchFamily="18" charset="0"/>
              </a:rPr>
              <a:t>организации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свободны</a:t>
            </a:r>
            <a:r>
              <a:rPr lang="uk-UA" sz="1800" dirty="0">
                <a:latin typeface="Times New Roman" pitchFamily="18" charset="0"/>
                <a:cs typeface="Times New Roman" pitchFamily="18" charset="0"/>
              </a:rPr>
              <a:t> в </a:t>
            </a:r>
            <a:r>
              <a:rPr lang="uk-UA" sz="1800" dirty="0" err="1">
                <a:latin typeface="Times New Roman" pitchFamily="18" charset="0"/>
                <a:cs typeface="Times New Roman" pitchFamily="18" charset="0"/>
              </a:rPr>
              <a:t>определении</a:t>
            </a:r>
            <a:r>
              <a:rPr lang="uk-UA" sz="1800" dirty="0">
                <a:latin typeface="Times New Roman" pitchFamily="18" charset="0"/>
                <a:cs typeface="Times New Roman" pitchFamily="18" charset="0"/>
              </a:rPr>
              <a:t> </a:t>
            </a:r>
            <a:r>
              <a:rPr lang="uk-UA" sz="1800" dirty="0" err="1">
                <a:solidFill>
                  <a:srgbClr val="FF0000"/>
                </a:solidFill>
                <a:latin typeface="Times New Roman" pitchFamily="18" charset="0"/>
                <a:cs typeface="Times New Roman" pitchFamily="18" charset="0"/>
              </a:rPr>
              <a:t>содержания</a:t>
            </a:r>
            <a:r>
              <a:rPr lang="uk-UA" sz="1800" dirty="0">
                <a:solidFill>
                  <a:srgbClr val="FF0000"/>
                </a:solidFill>
                <a:latin typeface="Times New Roman" pitchFamily="18" charset="0"/>
                <a:cs typeface="Times New Roman" pitchFamily="18" charset="0"/>
              </a:rPr>
              <a:t> </a:t>
            </a:r>
            <a:r>
              <a:rPr lang="uk-UA" sz="1800" dirty="0" err="1">
                <a:latin typeface="Times New Roman" pitchFamily="18" charset="0"/>
                <a:cs typeface="Times New Roman" pitchFamily="18" charset="0"/>
              </a:rPr>
              <a:t>образования</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выборе</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учебно-методического</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обеспечения</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образовательных</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технологий</a:t>
            </a:r>
            <a:r>
              <a:rPr lang="uk-UA" sz="1800" dirty="0">
                <a:latin typeface="Times New Roman" pitchFamily="18" charset="0"/>
                <a:cs typeface="Times New Roman" pitchFamily="18" charset="0"/>
              </a:rPr>
              <a:t> по </a:t>
            </a:r>
            <a:r>
              <a:rPr lang="uk-UA" sz="1800" dirty="0" err="1">
                <a:latin typeface="Times New Roman" pitchFamily="18" charset="0"/>
                <a:cs typeface="Times New Roman" pitchFamily="18" charset="0"/>
              </a:rPr>
              <a:t>реализуемым</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ими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образовательным</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3. К </a:t>
            </a:r>
            <a:r>
              <a:rPr lang="ru-RU" sz="1800" dirty="0">
                <a:solidFill>
                  <a:srgbClr val="FF0000"/>
                </a:solidFill>
                <a:latin typeface="Times New Roman" pitchFamily="18" charset="0"/>
                <a:cs typeface="Times New Roman" pitchFamily="18" charset="0"/>
              </a:rPr>
              <a:t>компетенции</a:t>
            </a:r>
            <a:r>
              <a:rPr lang="ru-RU" sz="1800" dirty="0">
                <a:latin typeface="Times New Roman" pitchFamily="18" charset="0"/>
                <a:cs typeface="Times New Roman" pitchFamily="18" charset="0"/>
              </a:rPr>
              <a:t> образовательной организации в установленной сфере деятельности относятся:</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1. разработка и принятие </a:t>
            </a:r>
            <a:r>
              <a:rPr lang="ru-RU" sz="1800" u="sng" dirty="0">
                <a:latin typeface="Times New Roman" pitchFamily="18" charset="0"/>
                <a:cs typeface="Times New Roman" pitchFamily="18" charset="0"/>
              </a:rPr>
              <a:t>правил внутреннего распорядка обучающихся</a:t>
            </a:r>
            <a:r>
              <a:rPr lang="ru-RU" sz="1800" dirty="0">
                <a:latin typeface="Times New Roman" pitchFamily="18" charset="0"/>
                <a:cs typeface="Times New Roman" pitchFamily="18" charset="0"/>
              </a:rPr>
              <a:t>, правил внутреннего трудового распорядка, иных </a:t>
            </a:r>
            <a:r>
              <a:rPr lang="ru-RU" sz="1800" u="sng" dirty="0">
                <a:latin typeface="Times New Roman" pitchFamily="18" charset="0"/>
                <a:cs typeface="Times New Roman" pitchFamily="18" charset="0"/>
              </a:rPr>
              <a:t>локальных </a:t>
            </a:r>
            <a:r>
              <a:rPr lang="ru-RU" sz="1800" dirty="0">
                <a:latin typeface="Times New Roman" pitchFamily="18" charset="0"/>
                <a:cs typeface="Times New Roman" pitchFamily="18" charset="0"/>
              </a:rPr>
              <a:t>нормативных актов;</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2. </a:t>
            </a:r>
            <a:r>
              <a:rPr lang="uk-UA" sz="1800" u="sng" dirty="0" err="1">
                <a:latin typeface="Times New Roman" pitchFamily="18" charset="0"/>
                <a:cs typeface="Times New Roman" pitchFamily="18" charset="0"/>
              </a:rPr>
              <a:t>материально-техническое</a:t>
            </a:r>
            <a:r>
              <a:rPr lang="uk-UA" sz="1800" u="sng" dirty="0">
                <a:latin typeface="Times New Roman" pitchFamily="18" charset="0"/>
                <a:cs typeface="Times New Roman" pitchFamily="18" charset="0"/>
              </a:rPr>
              <a:t> </a:t>
            </a:r>
            <a:r>
              <a:rPr lang="uk-UA" sz="1800" u="sng" dirty="0" err="1">
                <a:latin typeface="Times New Roman" pitchFamily="18" charset="0"/>
                <a:cs typeface="Times New Roman" pitchFamily="18" charset="0"/>
              </a:rPr>
              <a:t>обеспечение</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образовательной</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деятельности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оборудование</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помещений</a:t>
            </a:r>
            <a:r>
              <a:rPr lang="uk-UA" sz="1800" dirty="0">
                <a:latin typeface="Times New Roman" pitchFamily="18" charset="0"/>
                <a:cs typeface="Times New Roman" pitchFamily="18" charset="0"/>
              </a:rPr>
              <a:t> в </a:t>
            </a:r>
            <a:r>
              <a:rPr lang="uk-UA" sz="1800" dirty="0" err="1">
                <a:latin typeface="Times New Roman" pitchFamily="18" charset="0"/>
                <a:cs typeface="Times New Roman" pitchFamily="18" charset="0"/>
              </a:rPr>
              <a:t>соответствии</a:t>
            </a:r>
            <a:r>
              <a:rPr lang="uk-UA" sz="1800" dirty="0">
                <a:latin typeface="Times New Roman" pitchFamily="18" charset="0"/>
                <a:cs typeface="Times New Roman" pitchFamily="18" charset="0"/>
              </a:rPr>
              <a:t> с </a:t>
            </a:r>
            <a:r>
              <a:rPr lang="uk-UA" sz="1800" dirty="0" err="1">
                <a:latin typeface="Times New Roman" pitchFamily="18" charset="0"/>
                <a:cs typeface="Times New Roman" pitchFamily="18" charset="0"/>
              </a:rPr>
              <a:t>государственными</a:t>
            </a:r>
            <a:r>
              <a:rPr lang="uk-UA" sz="1800" dirty="0">
                <a:latin typeface="Times New Roman" pitchFamily="18" charset="0"/>
                <a:cs typeface="Times New Roman" pitchFamily="18" charset="0"/>
              </a:rPr>
              <a:t> в </a:t>
            </a:r>
            <a:r>
              <a:rPr lang="uk-UA" sz="1800" dirty="0" err="1">
                <a:latin typeface="Times New Roman" pitchFamily="18" charset="0"/>
                <a:cs typeface="Times New Roman" pitchFamily="18" charset="0"/>
              </a:rPr>
              <a:t>соответствии</a:t>
            </a:r>
            <a:r>
              <a:rPr lang="uk-UA" sz="1800" dirty="0">
                <a:latin typeface="Times New Roman" pitchFamily="18" charset="0"/>
                <a:cs typeface="Times New Roman" pitchFamily="18" charset="0"/>
              </a:rPr>
              <a:t> с </a:t>
            </a:r>
            <a:r>
              <a:rPr lang="uk-UA" sz="1800" dirty="0" err="1">
                <a:latin typeface="Times New Roman" pitchFamily="18" charset="0"/>
                <a:cs typeface="Times New Roman" pitchFamily="18" charset="0"/>
              </a:rPr>
              <a:t>федеральными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государственными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образовательными</a:t>
            </a:r>
            <a:r>
              <a:rPr lang="uk-UA" sz="1800" dirty="0">
                <a:latin typeface="Times New Roman" pitchFamily="18" charset="0"/>
                <a:cs typeface="Times New Roman" pitchFamily="18" charset="0"/>
              </a:rPr>
              <a:t> стандартами, </a:t>
            </a:r>
            <a:r>
              <a:rPr lang="uk-UA" sz="1800" dirty="0" err="1">
                <a:latin typeface="Times New Roman" pitchFamily="18" charset="0"/>
                <a:cs typeface="Times New Roman" pitchFamily="18" charset="0"/>
              </a:rPr>
              <a:t>федеральными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государственными</a:t>
            </a:r>
            <a:r>
              <a:rPr lang="uk-UA" sz="1800" dirty="0">
                <a:latin typeface="Times New Roman" pitchFamily="18" charset="0"/>
                <a:cs typeface="Times New Roman" pitchFamily="18" charset="0"/>
              </a:rPr>
              <a:t> </a:t>
            </a:r>
            <a:r>
              <a:rPr lang="uk-UA" sz="1800" dirty="0" err="1">
                <a:latin typeface="Times New Roman" pitchFamily="18" charset="0"/>
                <a:cs typeface="Times New Roman" pitchFamily="18" charset="0"/>
              </a:rPr>
              <a:t>требованиями</a:t>
            </a:r>
            <a:r>
              <a:rPr lang="ru-RU" sz="1800" dirty="0">
                <a:latin typeface="Times New Roman" pitchFamily="18" charset="0"/>
                <a:cs typeface="Times New Roman" pitchFamily="18" charset="0"/>
              </a:rPr>
              <a:t>.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3. </a:t>
            </a:r>
            <a:r>
              <a:rPr lang="ru-RU" sz="1800" u="sng" dirty="0">
                <a:latin typeface="Times New Roman" pitchFamily="18" charset="0"/>
                <a:cs typeface="Times New Roman" pitchFamily="18" charset="0"/>
              </a:rPr>
              <a:t>разработка и утверждение образовательных программ</a:t>
            </a:r>
            <a:r>
              <a:rPr lang="ru-RU" sz="1800" dirty="0">
                <a:latin typeface="Times New Roman" pitchFamily="18" charset="0"/>
                <a:cs typeface="Times New Roman" pitchFamily="18" charset="0"/>
              </a:rPr>
              <a:t> образовательной организации;</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836712"/>
            <a:ext cx="7772400" cy="5616623"/>
          </a:xfrm>
        </p:spPr>
        <p:txBody>
          <a:bodyPr>
            <a:normAutofit fontScale="90000"/>
          </a:bodyPr>
          <a:lstStyle/>
          <a:p>
            <a:pPr algn="l"/>
            <a:r>
              <a:rPr lang="ru-RU" sz="2000" dirty="0">
                <a:latin typeface="Times New Roman" pitchFamily="18" charset="0"/>
                <a:cs typeface="Times New Roman" pitchFamily="18" charset="0"/>
              </a:rPr>
              <a:t>4.</a:t>
            </a:r>
            <a:r>
              <a:rPr lang="ru-RU" sz="2000" dirty="0">
                <a:solidFill>
                  <a:srgbClr val="FF0000"/>
                </a:solidFill>
                <a:latin typeface="Times New Roman" pitchFamily="18" charset="0"/>
                <a:cs typeface="Times New Roman" pitchFamily="18" charset="0"/>
              </a:rPr>
              <a:t>прием </a:t>
            </a:r>
            <a:r>
              <a:rPr lang="ru-RU" sz="2000" dirty="0">
                <a:latin typeface="Times New Roman" pitchFamily="18" charset="0"/>
                <a:cs typeface="Times New Roman" pitchFamily="18" charset="0"/>
              </a:rPr>
              <a:t>обучающихся в образовательную организацию;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5. определение </a:t>
            </a:r>
            <a:r>
              <a:rPr lang="ru-RU" sz="2000" dirty="0">
                <a:solidFill>
                  <a:srgbClr val="FF0000"/>
                </a:solidFill>
                <a:latin typeface="Times New Roman" pitchFamily="18" charset="0"/>
                <a:cs typeface="Times New Roman" pitchFamily="18" charset="0"/>
              </a:rPr>
              <a:t>списка учебников </a:t>
            </a:r>
            <a:r>
              <a:rPr lang="ru-RU" sz="2000" dirty="0">
                <a:latin typeface="Times New Roman" pitchFamily="18" charset="0"/>
                <a:cs typeface="Times New Roman" pitchFamily="18" charset="0"/>
              </a:rPr>
              <a:t>в соответствии с утвержденным федеральным перечнем учебников</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6. осуществление </a:t>
            </a:r>
            <a:r>
              <a:rPr lang="ru-RU" sz="2000" dirty="0">
                <a:solidFill>
                  <a:srgbClr val="FF0000"/>
                </a:solidFill>
                <a:latin typeface="Times New Roman" pitchFamily="18" charset="0"/>
                <a:cs typeface="Times New Roman" pitchFamily="18" charset="0"/>
              </a:rPr>
              <a:t>текущего контроля </a:t>
            </a:r>
            <a:r>
              <a:rPr lang="ru-RU" sz="2000" dirty="0">
                <a:latin typeface="Times New Roman" pitchFamily="18" charset="0"/>
                <a:cs typeface="Times New Roman" pitchFamily="18" charset="0"/>
              </a:rPr>
              <a:t>успеваемости и промежуточной аттестации обучающихся,</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7.использование методов обучения и воспитания,</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8.образовательные технологий, электронного обучения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9.обеспечение внутренней системы </a:t>
            </a:r>
            <a:r>
              <a:rPr lang="ru-RU" sz="2000" dirty="0">
                <a:solidFill>
                  <a:srgbClr val="FF0000"/>
                </a:solidFill>
                <a:latin typeface="Times New Roman" pitchFamily="18" charset="0"/>
                <a:cs typeface="Times New Roman" pitchFamily="18" charset="0"/>
              </a:rPr>
              <a:t>оценки качества</a:t>
            </a:r>
            <a:br>
              <a:rPr lang="ru-RU" sz="2000" dirty="0">
                <a:solidFill>
                  <a:srgbClr val="FF0000"/>
                </a:solidFill>
                <a:latin typeface="Times New Roman" pitchFamily="18" charset="0"/>
                <a:cs typeface="Times New Roman" pitchFamily="18" charset="0"/>
              </a:rPr>
            </a:br>
            <a:r>
              <a:rPr lang="ru-RU" sz="2000" dirty="0">
                <a:latin typeface="Times New Roman" pitchFamily="18" charset="0"/>
                <a:cs typeface="Times New Roman" pitchFamily="18" charset="0"/>
              </a:rPr>
              <a:t>10.индивидуальный учет результатов освоения обучающимися образовательных программ</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11</a:t>
            </a:r>
            <a:r>
              <a:rPr lang="ru-RU" sz="2000" dirty="0">
                <a:solidFill>
                  <a:srgbClr val="FF0000"/>
                </a:solidFill>
                <a:latin typeface="Times New Roman" pitchFamily="18" charset="0"/>
                <a:cs typeface="Times New Roman" pitchFamily="18" charset="0"/>
              </a:rPr>
              <a:t>. установление требований к одежде обучающихся</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12.Обеспечение сайта</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13.иные вопросы</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Образовательная организация </a:t>
            </a:r>
            <a:r>
              <a:rPr lang="ru-RU" sz="2000" dirty="0" smtClean="0">
                <a:latin typeface="Times New Roman" pitchFamily="18" charset="0"/>
                <a:cs typeface="Times New Roman" pitchFamily="18" charset="0"/>
              </a:rPr>
              <a:t>обязана </a:t>
            </a:r>
            <a:r>
              <a:rPr lang="ru-RU" sz="2000" dirty="0">
                <a:latin typeface="Times New Roman" pitchFamily="18" charset="0"/>
                <a:cs typeface="Times New Roman" pitchFamily="18" charset="0"/>
              </a:rPr>
              <a:t>обеспечивать реализацию в </a:t>
            </a:r>
            <a:r>
              <a:rPr lang="ru-RU" sz="2000" dirty="0">
                <a:solidFill>
                  <a:srgbClr val="FF0000"/>
                </a:solidFill>
                <a:latin typeface="Times New Roman" pitchFamily="18" charset="0"/>
                <a:cs typeface="Times New Roman" pitchFamily="18" charset="0"/>
              </a:rPr>
              <a:t>полном объеме образовательных программ,</a:t>
            </a:r>
            <a:r>
              <a:rPr lang="ru-RU" sz="2000" dirty="0">
                <a:latin typeface="Times New Roman" pitchFamily="18" charset="0"/>
                <a:cs typeface="Times New Roman" pitchFamily="18" charset="0"/>
              </a:rPr>
              <a:t> соответствие качества подготовки обучающихся установленным требованиям</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создавать </a:t>
            </a:r>
            <a:r>
              <a:rPr lang="ru-RU" sz="2000" dirty="0">
                <a:solidFill>
                  <a:srgbClr val="FF0000"/>
                </a:solidFill>
                <a:latin typeface="Times New Roman" pitchFamily="18" charset="0"/>
                <a:cs typeface="Times New Roman" pitchFamily="18" charset="0"/>
              </a:rPr>
              <a:t>безопасные условия </a:t>
            </a:r>
            <a:r>
              <a:rPr lang="ru-RU" sz="2000" dirty="0">
                <a:latin typeface="Times New Roman" pitchFamily="18" charset="0"/>
                <a:cs typeface="Times New Roman" pitchFamily="18" charset="0"/>
              </a:rPr>
              <a:t>обучения, воспитания обучающихся, присмотра и ухода за обучающимися</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соблюдать права и свободы обучающихся, родителей (законных представителей)</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649894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a:t>Глава 4. ОБУЧАЮЩИЕСЯ И ИХ РОДИТЕЛИ </a:t>
            </a:r>
            <a:r>
              <a:rPr lang="uk-UA" b="1" dirty="0" smtClean="0"/>
              <a:t/>
            </a:r>
            <a:br>
              <a:rPr lang="uk-UA" b="1" dirty="0" smtClean="0"/>
            </a:br>
            <a:r>
              <a:rPr lang="uk-UA" b="1" dirty="0" smtClean="0"/>
              <a:t>(</a:t>
            </a:r>
            <a:r>
              <a:rPr lang="uk-UA" b="1" dirty="0"/>
              <a:t>ЗАКОННЫЕ ПРЕДСТАВИТЕЛИ)</a:t>
            </a:r>
            <a:r>
              <a:rPr lang="ru-RU" dirty="0"/>
              <a:t/>
            </a:r>
            <a:br>
              <a:rPr lang="ru-RU" dirty="0"/>
            </a:br>
            <a:endParaRPr lang="ru-RU" dirty="0"/>
          </a:p>
        </p:txBody>
      </p:sp>
      <p:sp>
        <p:nvSpPr>
          <p:cNvPr id="3" name="Подзаголовок 2"/>
          <p:cNvSpPr>
            <a:spLocks noGrp="1"/>
          </p:cNvSpPr>
          <p:nvPr>
            <p:ph type="subTitle" idx="1"/>
          </p:nvPr>
        </p:nvSpPr>
        <p:spPr/>
        <p:txBody>
          <a:bodyPr>
            <a:normAutofit fontScale="92500" lnSpcReduction="20000"/>
          </a:bodyPr>
          <a:lstStyle/>
          <a:p>
            <a:pPr algn="l"/>
            <a:r>
              <a:rPr lang="uk-UA" dirty="0" err="1">
                <a:solidFill>
                  <a:schemeClr val="tx2"/>
                </a:solidFill>
              </a:rPr>
              <a:t>Статья</a:t>
            </a:r>
            <a:r>
              <a:rPr lang="uk-UA" dirty="0">
                <a:solidFill>
                  <a:schemeClr val="tx2"/>
                </a:solidFill>
              </a:rPr>
              <a:t> 33.</a:t>
            </a:r>
            <a:endParaRPr lang="ru-RU" dirty="0">
              <a:solidFill>
                <a:schemeClr val="tx2"/>
              </a:solidFill>
            </a:endParaRPr>
          </a:p>
          <a:p>
            <a:pPr algn="l"/>
            <a:r>
              <a:rPr lang="ru-RU" dirty="0">
                <a:solidFill>
                  <a:srgbClr val="FF0000"/>
                </a:solidFill>
              </a:rPr>
              <a:t>У</a:t>
            </a:r>
            <a:r>
              <a:rPr lang="uk-UA" dirty="0" err="1">
                <a:solidFill>
                  <a:srgbClr val="FF0000"/>
                </a:solidFill>
              </a:rPr>
              <a:t>чащиеся</a:t>
            </a:r>
            <a:r>
              <a:rPr lang="uk-UA" dirty="0">
                <a:solidFill>
                  <a:srgbClr val="FF0000"/>
                </a:solidFill>
              </a:rPr>
              <a:t> </a:t>
            </a:r>
            <a:r>
              <a:rPr lang="uk-UA" dirty="0">
                <a:solidFill>
                  <a:schemeClr val="tx1"/>
                </a:solidFill>
              </a:rPr>
              <a:t>- </a:t>
            </a:r>
            <a:r>
              <a:rPr lang="uk-UA" dirty="0" err="1">
                <a:solidFill>
                  <a:schemeClr val="tx1"/>
                </a:solidFill>
              </a:rPr>
              <a:t>лица</a:t>
            </a:r>
            <a:r>
              <a:rPr lang="uk-UA" dirty="0">
                <a:solidFill>
                  <a:schemeClr val="tx1"/>
                </a:solidFill>
              </a:rPr>
              <a:t>, </a:t>
            </a:r>
            <a:r>
              <a:rPr lang="uk-UA" dirty="0" err="1">
                <a:solidFill>
                  <a:schemeClr val="tx1"/>
                </a:solidFill>
              </a:rPr>
              <a:t>осваивающие</a:t>
            </a:r>
            <a:r>
              <a:rPr lang="uk-UA" dirty="0">
                <a:solidFill>
                  <a:schemeClr val="tx1"/>
                </a:solidFill>
              </a:rPr>
              <a:t> </a:t>
            </a:r>
            <a:r>
              <a:rPr lang="uk-UA" dirty="0" err="1">
                <a:solidFill>
                  <a:schemeClr val="tx1"/>
                </a:solidFill>
              </a:rPr>
              <a:t>образовательные</a:t>
            </a:r>
            <a:r>
              <a:rPr lang="uk-UA" dirty="0">
                <a:solidFill>
                  <a:schemeClr val="tx1"/>
                </a:solidFill>
              </a:rPr>
              <a:t> </a:t>
            </a:r>
            <a:r>
              <a:rPr lang="uk-UA" dirty="0" err="1">
                <a:solidFill>
                  <a:schemeClr val="tx1"/>
                </a:solidFill>
              </a:rPr>
              <a:t>программы</a:t>
            </a:r>
            <a:r>
              <a:rPr lang="uk-UA" dirty="0">
                <a:solidFill>
                  <a:schemeClr val="tx1"/>
                </a:solidFill>
              </a:rPr>
              <a:t> начального </a:t>
            </a:r>
            <a:r>
              <a:rPr lang="uk-UA" dirty="0" err="1">
                <a:solidFill>
                  <a:schemeClr val="tx1"/>
                </a:solidFill>
              </a:rPr>
              <a:t>общего</a:t>
            </a:r>
            <a:r>
              <a:rPr lang="ru-RU" dirty="0">
                <a:solidFill>
                  <a:schemeClr val="tx1"/>
                </a:solidFill>
              </a:rPr>
              <a:t> образования.</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836712"/>
            <a:ext cx="8643998" cy="5806997"/>
          </a:xfrm>
        </p:spPr>
        <p:txBody>
          <a:bodyPr>
            <a:noAutofit/>
          </a:bodyPr>
          <a:lstStyle/>
          <a:p>
            <a:pPr algn="l"/>
            <a:r>
              <a:rPr lang="uk-UA" sz="2000" dirty="0" err="1">
                <a:latin typeface="Times New Roman" pitchFamily="18" charset="0"/>
                <a:cs typeface="Times New Roman" pitchFamily="18" charset="0"/>
              </a:rPr>
              <a:t>Статья</a:t>
            </a:r>
            <a:r>
              <a:rPr lang="uk-UA" sz="2000" dirty="0">
                <a:latin typeface="Times New Roman" pitchFamily="18" charset="0"/>
                <a:cs typeface="Times New Roman" pitchFamily="18" charset="0"/>
              </a:rPr>
              <a:t> 34.</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Обучающихся</a:t>
            </a:r>
            <a:r>
              <a:rPr lang="ru-RU" sz="2000" dirty="0">
                <a:latin typeface="Times New Roman" pitchFamily="18" charset="0"/>
                <a:cs typeface="Times New Roman" pitchFamily="18" charset="0"/>
              </a:rPr>
              <a:t> имеют право на:</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выбор организации, форм получения образования</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предоставление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условий</a:t>
            </a:r>
            <a:r>
              <a:rPr lang="uk-UA" sz="2000" dirty="0">
                <a:latin typeface="Times New Roman" pitchFamily="18" charset="0"/>
                <a:cs typeface="Times New Roman" pitchFamily="18" charset="0"/>
              </a:rPr>
              <a:t> для </a:t>
            </a:r>
            <a:r>
              <a:rPr lang="uk-UA" sz="2000" dirty="0" err="1">
                <a:latin typeface="Times New Roman" pitchFamily="18" charset="0"/>
                <a:cs typeface="Times New Roman" pitchFamily="18" charset="0"/>
              </a:rPr>
              <a:t>обучения</a:t>
            </a:r>
            <a:r>
              <a:rPr lang="uk-UA" sz="2000" dirty="0">
                <a:latin typeface="Times New Roman" pitchFamily="18" charset="0"/>
                <a:cs typeface="Times New Roman" pitchFamily="18" charset="0"/>
              </a:rPr>
              <a:t> с </a:t>
            </a:r>
            <a:r>
              <a:rPr lang="uk-UA" sz="2000" dirty="0" err="1">
                <a:latin typeface="Times New Roman" pitchFamily="18" charset="0"/>
                <a:cs typeface="Times New Roman" pitchFamily="18" charset="0"/>
              </a:rPr>
              <a:t>учетом</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особенностей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психофизического</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развития</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состояния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здоровья</a:t>
            </a:r>
            <a:r>
              <a:rPr lang="uk-UA" sz="2000" dirty="0">
                <a:latin typeface="Times New Roman" pitchFamily="18" charset="0"/>
                <a:cs typeface="Times New Roman" pitchFamily="18" charset="0"/>
              </a:rPr>
              <a:t>, в том </a:t>
            </a:r>
            <a:r>
              <a:rPr lang="uk-UA" sz="2000" dirty="0" err="1">
                <a:latin typeface="Times New Roman" pitchFamily="18" charset="0"/>
                <a:cs typeface="Times New Roman" pitchFamily="18" charset="0"/>
              </a:rPr>
              <a:t>числе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получение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социально-педагогической</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психологической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помощи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бесплатной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психолого-медико-педагогической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коррекции</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каникулы</a:t>
            </a:r>
            <a:r>
              <a:rPr lang="uk-UA" sz="2000" dirty="0">
                <a:latin typeface="Times New Roman" pitchFamily="18" charset="0"/>
                <a:cs typeface="Times New Roman" pitchFamily="18" charset="0"/>
              </a:rPr>
              <a:t> - </a:t>
            </a:r>
            <a:r>
              <a:rPr lang="uk-UA" sz="2000" dirty="0" err="1">
                <a:latin typeface="Times New Roman" pitchFamily="18" charset="0"/>
                <a:cs typeface="Times New Roman" pitchFamily="18" charset="0"/>
              </a:rPr>
              <a:t>плановые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перерывы</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перевод в другую организацию</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бесплатное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пользование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библиотечно-информационными</a:t>
            </a:r>
            <a:r>
              <a:rPr lang="uk-UA" sz="2000" dirty="0">
                <a:latin typeface="Times New Roman" pitchFamily="18" charset="0"/>
                <a:cs typeface="Times New Roman" pitchFamily="18" charset="0"/>
              </a:rPr>
              <a:t> ресурсами, </a:t>
            </a:r>
            <a:r>
              <a:rPr lang="uk-UA" sz="2000" dirty="0" err="1">
                <a:latin typeface="Times New Roman" pitchFamily="18" charset="0"/>
                <a:cs typeface="Times New Roman" pitchFamily="18" charset="0"/>
              </a:rPr>
              <a:t>учебной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производственной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научной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базой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организации</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пользование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лечебно-оздоровительной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инфраструктурой</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развитие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своих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творческих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способностей</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интересов</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включая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участие</a:t>
            </a:r>
            <a:r>
              <a:rPr lang="uk-UA" sz="2000" dirty="0">
                <a:latin typeface="Times New Roman" pitchFamily="18" charset="0"/>
                <a:cs typeface="Times New Roman" pitchFamily="18" charset="0"/>
              </a:rPr>
              <a:t> в конкурсах, </a:t>
            </a:r>
            <a:r>
              <a:rPr lang="uk-UA" sz="2000" dirty="0" err="1">
                <a:latin typeface="Times New Roman" pitchFamily="18" charset="0"/>
                <a:cs typeface="Times New Roman" pitchFamily="18" charset="0"/>
              </a:rPr>
              <a:t>олимпиадах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выставках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смотрах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физкультурных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мероприятиях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спортивных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мероприятиях</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иные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академические</a:t>
            </a:r>
            <a:r>
              <a:rPr lang="uk-UA" sz="2000" dirty="0">
                <a:latin typeface="Times New Roman" pitchFamily="18" charset="0"/>
                <a:cs typeface="Times New Roman" pitchFamily="18" charset="0"/>
              </a:rPr>
              <a:t> права</a:t>
            </a:r>
            <a:r>
              <a:rPr lang="ru-RU" sz="2000" dirty="0">
                <a:latin typeface="Times New Roman" pitchFamily="18" charset="0"/>
                <a:cs typeface="Times New Roman" pitchFamily="18" charset="0"/>
              </a:rPr>
              <a:t>, предусмотренные правовыми актами</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80728"/>
            <a:ext cx="7772400" cy="4896544"/>
          </a:xfrm>
        </p:spPr>
        <p:txBody>
          <a:bodyPr>
            <a:noAutofit/>
          </a:bodyPr>
          <a:lstStyle/>
          <a:p>
            <a:pPr algn="l"/>
            <a:r>
              <a:rPr lang="ru-RU" sz="2000" dirty="0">
                <a:latin typeface="Times New Roman" pitchFamily="18" charset="0"/>
                <a:cs typeface="Times New Roman" pitchFamily="18" charset="0"/>
              </a:rPr>
              <a:t>Обучающимся предоставляются следующие </a:t>
            </a:r>
            <a:r>
              <a:rPr lang="ru-RU" sz="2000" dirty="0">
                <a:solidFill>
                  <a:srgbClr val="FF0000"/>
                </a:solidFill>
                <a:latin typeface="Times New Roman" pitchFamily="18" charset="0"/>
                <a:cs typeface="Times New Roman" pitchFamily="18" charset="0"/>
              </a:rPr>
              <a:t>меры социальной </a:t>
            </a:r>
            <a:r>
              <a:rPr lang="ru-RU" sz="2000" dirty="0">
                <a:latin typeface="Times New Roman" pitchFamily="18" charset="0"/>
                <a:cs typeface="Times New Roman" pitchFamily="18" charset="0"/>
              </a:rPr>
              <a:t>поддержки и стимулирования:</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обеспечение </a:t>
            </a:r>
            <a:r>
              <a:rPr lang="ru-RU" sz="2000" dirty="0">
                <a:solidFill>
                  <a:srgbClr val="FF0000"/>
                </a:solidFill>
                <a:latin typeface="Times New Roman" pitchFamily="18" charset="0"/>
                <a:cs typeface="Times New Roman" pitchFamily="18" charset="0"/>
              </a:rPr>
              <a:t>питанием </a:t>
            </a:r>
            <a:r>
              <a:rPr lang="ru-RU" sz="2000" dirty="0">
                <a:latin typeface="Times New Roman" pitchFamily="18" charset="0"/>
                <a:cs typeface="Times New Roman" pitchFamily="18" charset="0"/>
              </a:rPr>
              <a:t>в случаях и в порядке, которые установлены федеральными законами, законами субъектов Российской Федерации</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Лица, осваивающие основную образовательную программу в форме самообразования или семейного образования </a:t>
            </a:r>
            <a:r>
              <a:rPr lang="ru-RU" sz="2000" dirty="0">
                <a:solidFill>
                  <a:srgbClr val="FF0000"/>
                </a:solidFill>
                <a:latin typeface="Times New Roman" pitchFamily="18" charset="0"/>
                <a:cs typeface="Times New Roman" pitchFamily="18" charset="0"/>
              </a:rPr>
              <a:t>вправе </a:t>
            </a:r>
            <a:r>
              <a:rPr lang="ru-RU" sz="2000" dirty="0">
                <a:latin typeface="Times New Roman" pitchFamily="18" charset="0"/>
                <a:cs typeface="Times New Roman" pitchFamily="18" charset="0"/>
              </a:rPr>
              <a:t>пройти </a:t>
            </a:r>
            <a:r>
              <a:rPr lang="ru-RU" sz="2000" dirty="0">
                <a:solidFill>
                  <a:srgbClr val="FF0000"/>
                </a:solidFill>
                <a:latin typeface="Times New Roman" pitchFamily="18" charset="0"/>
                <a:cs typeface="Times New Roman" pitchFamily="18" charset="0"/>
              </a:rPr>
              <a:t>экстерном промежуточную и государственную итоговую аттестацию в организации, осуществляющей образовательную </a:t>
            </a:r>
            <a:r>
              <a:rPr lang="ru-RU" sz="2000" dirty="0">
                <a:latin typeface="Times New Roman" pitchFamily="18" charset="0"/>
                <a:cs typeface="Times New Roman" pitchFamily="18" charset="0"/>
              </a:rPr>
              <a:t>деятельность по соответствующей имеющей государственную аккредитацию образовательной программе бесплатно.</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Обучающиеся имеют </a:t>
            </a:r>
            <a:r>
              <a:rPr lang="ru-RU" sz="2000" dirty="0">
                <a:solidFill>
                  <a:srgbClr val="FF0000"/>
                </a:solidFill>
                <a:latin typeface="Times New Roman" pitchFamily="18" charset="0"/>
                <a:cs typeface="Times New Roman" pitchFamily="18" charset="0"/>
              </a:rPr>
              <a:t>право </a:t>
            </a:r>
            <a:r>
              <a:rPr lang="ru-RU" sz="2000" dirty="0">
                <a:latin typeface="Times New Roman" pitchFamily="18" charset="0"/>
                <a:cs typeface="Times New Roman" pitchFamily="18" charset="0"/>
              </a:rPr>
              <a:t>на посещение </a:t>
            </a:r>
            <a:r>
              <a:rPr lang="ru-RU" sz="2000" dirty="0">
                <a:solidFill>
                  <a:srgbClr val="FF0000"/>
                </a:solidFill>
                <a:latin typeface="Times New Roman" pitchFamily="18" charset="0"/>
                <a:cs typeface="Times New Roman" pitchFamily="18" charset="0"/>
              </a:rPr>
              <a:t>по своему выбору мероприятий</a:t>
            </a:r>
            <a:r>
              <a:rPr lang="ru-RU" sz="2000" dirty="0">
                <a:latin typeface="Times New Roman" pitchFamily="18" charset="0"/>
                <a:cs typeface="Times New Roman" pitchFamily="18" charset="0"/>
              </a:rPr>
              <a:t>, которые проводятся в организации, осуществляющей образовательную деятельность, и не предусмотрены учебным планом,</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Привлечение обучающихся </a:t>
            </a:r>
            <a:r>
              <a:rPr lang="ru-RU" sz="2000" dirty="0">
                <a:solidFill>
                  <a:srgbClr val="FF0000"/>
                </a:solidFill>
                <a:latin typeface="Times New Roman" pitchFamily="18" charset="0"/>
                <a:cs typeface="Times New Roman" pitchFamily="18" charset="0"/>
              </a:rPr>
              <a:t>к труду </a:t>
            </a:r>
            <a:r>
              <a:rPr lang="ru-RU" sz="2000" dirty="0">
                <a:latin typeface="Times New Roman" pitchFamily="18" charset="0"/>
                <a:cs typeface="Times New Roman" pitchFamily="18" charset="0"/>
              </a:rPr>
              <a:t>без согласия родителей не предусмотренное ОП- </a:t>
            </a:r>
            <a:r>
              <a:rPr lang="ru-RU" sz="2000" dirty="0">
                <a:solidFill>
                  <a:srgbClr val="FF0000"/>
                </a:solidFill>
                <a:latin typeface="Times New Roman" pitchFamily="18" charset="0"/>
                <a:cs typeface="Times New Roman" pitchFamily="18" charset="0"/>
              </a:rPr>
              <a:t>запрещено.</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933665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28671"/>
            <a:ext cx="7772400" cy="2671780"/>
          </a:xfrm>
        </p:spPr>
        <p:txBody>
          <a:bodyPr>
            <a:normAutofit fontScale="90000"/>
          </a:bodyPr>
          <a:lstStyle/>
          <a:p>
            <a:r>
              <a:rPr lang="uk-UA" dirty="0"/>
              <a:t>29 </a:t>
            </a:r>
            <a:r>
              <a:rPr lang="uk-UA" dirty="0" err="1"/>
              <a:t>декабря</a:t>
            </a:r>
            <a:r>
              <a:rPr lang="uk-UA" dirty="0"/>
              <a:t> 2012 </a:t>
            </a:r>
            <a:r>
              <a:rPr lang="uk-UA" dirty="0" err="1"/>
              <a:t>года</a:t>
            </a:r>
            <a:r>
              <a:rPr lang="uk-UA" dirty="0"/>
              <a:t> N 273-ФЗ</a:t>
            </a:r>
            <a:r>
              <a:rPr lang="ru-RU" dirty="0"/>
              <a:t/>
            </a:r>
            <a:br>
              <a:rPr lang="ru-RU" dirty="0"/>
            </a:br>
            <a:r>
              <a:rPr lang="uk-UA" dirty="0" err="1" smtClean="0"/>
              <a:t>Федеральный</a:t>
            </a:r>
            <a:r>
              <a:rPr lang="uk-UA" dirty="0" smtClean="0"/>
              <a:t> </a:t>
            </a:r>
            <a:r>
              <a:rPr lang="uk-UA" dirty="0"/>
              <a:t>закон от 29.12.2012 N </a:t>
            </a:r>
            <a:r>
              <a:rPr lang="uk-UA" dirty="0" smtClean="0"/>
              <a:t>273-ФЗ</a:t>
            </a:r>
            <a:br>
              <a:rPr lang="uk-UA" dirty="0" smtClean="0"/>
            </a:br>
            <a:r>
              <a:rPr lang="uk-UA" dirty="0" smtClean="0"/>
              <a:t>"</a:t>
            </a:r>
            <a:r>
              <a:rPr lang="uk-UA" dirty="0"/>
              <a:t>Об </a:t>
            </a:r>
            <a:r>
              <a:rPr lang="uk-UA" dirty="0" err="1"/>
              <a:t>образовании</a:t>
            </a:r>
            <a:r>
              <a:rPr lang="uk-UA" dirty="0"/>
              <a:t> в </a:t>
            </a:r>
            <a:r>
              <a:rPr lang="uk-UA" dirty="0" err="1"/>
              <a:t>Российской</a:t>
            </a:r>
            <a:r>
              <a:rPr lang="uk-UA" dirty="0"/>
              <a:t> </a:t>
            </a:r>
            <a:r>
              <a:rPr lang="uk-UA" dirty="0" err="1"/>
              <a:t>Федерации</a:t>
            </a:r>
            <a:r>
              <a:rPr lang="uk-UA" dirty="0"/>
              <a:t>" </a:t>
            </a:r>
            <a:r>
              <a:rPr lang="ru-RU" dirty="0"/>
              <a:t/>
            </a:r>
            <a:br>
              <a:rPr lang="ru-RU" dirty="0"/>
            </a:br>
            <a:endParaRPr lang="ru-RU" dirty="0"/>
          </a:p>
        </p:txBody>
      </p:sp>
      <p:pic>
        <p:nvPicPr>
          <p:cNvPr id="4" name="Рисунок 3" descr="zrf-ob-obrazovanii-300x291.jpg"/>
          <p:cNvPicPr>
            <a:picLocks noChangeAspect="1"/>
          </p:cNvPicPr>
          <p:nvPr/>
        </p:nvPicPr>
        <p:blipFill>
          <a:blip r:embed="rId2"/>
          <a:stretch>
            <a:fillRect/>
          </a:stretch>
        </p:blipFill>
        <p:spPr>
          <a:xfrm>
            <a:off x="3214678" y="3857628"/>
            <a:ext cx="2857500" cy="27717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214290"/>
            <a:ext cx="8715436" cy="6357981"/>
          </a:xfrm>
        </p:spPr>
        <p:txBody>
          <a:bodyPr>
            <a:normAutofit/>
          </a:bodyPr>
          <a:lstStyle/>
          <a:p>
            <a:pPr algn="l"/>
            <a:r>
              <a:rPr lang="uk-UA" sz="1600" dirty="0" err="1">
                <a:solidFill>
                  <a:schemeClr val="tx2"/>
                </a:solidFill>
                <a:latin typeface="Times New Roman" pitchFamily="18" charset="0"/>
                <a:cs typeface="Times New Roman" pitchFamily="18" charset="0"/>
              </a:rPr>
              <a:t>Статья</a:t>
            </a:r>
            <a:r>
              <a:rPr lang="uk-UA" sz="1600" dirty="0">
                <a:solidFill>
                  <a:schemeClr val="tx2"/>
                </a:solidFill>
                <a:latin typeface="Times New Roman" pitchFamily="18" charset="0"/>
                <a:cs typeface="Times New Roman" pitchFamily="18" charset="0"/>
              </a:rPr>
              <a:t> 41. </a:t>
            </a:r>
            <a:r>
              <a:rPr lang="uk-UA" sz="1600" dirty="0" err="1">
                <a:latin typeface="Times New Roman" pitchFamily="18" charset="0"/>
                <a:cs typeface="Times New Roman" pitchFamily="18" charset="0"/>
              </a:rPr>
              <a:t>Охрана</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здоровья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обучающихся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включает</a:t>
            </a:r>
            <a:r>
              <a:rPr lang="uk-UA" sz="1600" dirty="0">
                <a:latin typeface="Times New Roman" pitchFamily="18" charset="0"/>
                <a:cs typeface="Times New Roman" pitchFamily="18" charset="0"/>
              </a:rPr>
              <a:t> в </a:t>
            </a:r>
            <a:r>
              <a:rPr lang="uk-UA" sz="1600" dirty="0" err="1">
                <a:latin typeface="Times New Roman" pitchFamily="18" charset="0"/>
                <a:cs typeface="Times New Roman" pitchFamily="18" charset="0"/>
              </a:rPr>
              <a:t>себя</a:t>
            </a:r>
            <a:r>
              <a:rPr lang="uk-UA" sz="1600" dirty="0">
                <a:latin typeface="Times New Roman" pitchFamily="18" charset="0"/>
                <a:cs typeface="Times New Roman" pitchFamily="18" charset="0"/>
              </a:rPr>
              <a:t>:</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1) </a:t>
            </a:r>
            <a:r>
              <a:rPr lang="uk-UA" sz="1600" dirty="0" err="1">
                <a:latin typeface="Times New Roman" pitchFamily="18" charset="0"/>
                <a:cs typeface="Times New Roman" pitchFamily="18" charset="0"/>
              </a:rPr>
              <a:t>оказание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первичной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медико-санитарной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помощи</a:t>
            </a:r>
            <a:r>
              <a:rPr lang="uk-UA" sz="1600" dirty="0">
                <a:latin typeface="Times New Roman" pitchFamily="18" charset="0"/>
                <a:cs typeface="Times New Roman" pitchFamily="18" charset="0"/>
              </a:rPr>
              <a:t> в </a:t>
            </a:r>
            <a:r>
              <a:rPr lang="uk-UA" sz="1600" dirty="0" err="1">
                <a:latin typeface="Times New Roman" pitchFamily="18" charset="0"/>
                <a:cs typeface="Times New Roman" pitchFamily="18" charset="0"/>
              </a:rPr>
              <a:t>порядке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установленном</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законодательством</a:t>
            </a:r>
            <a:r>
              <a:rPr lang="uk-UA" sz="1600" dirty="0">
                <a:latin typeface="Times New Roman" pitchFamily="18" charset="0"/>
                <a:cs typeface="Times New Roman" pitchFamily="18" charset="0"/>
              </a:rPr>
              <a:t> в </a:t>
            </a:r>
            <a:r>
              <a:rPr lang="uk-UA" sz="1600" dirty="0" err="1">
                <a:latin typeface="Times New Roman" pitchFamily="18" charset="0"/>
                <a:cs typeface="Times New Roman" pitchFamily="18" charset="0"/>
              </a:rPr>
              <a:t>сфере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охраны</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здоровья</a:t>
            </a:r>
            <a:r>
              <a:rPr lang="uk-UA" sz="1600" dirty="0">
                <a:latin typeface="Times New Roman" pitchFamily="18" charset="0"/>
                <a:cs typeface="Times New Roman" pitchFamily="18" charset="0"/>
              </a:rPr>
              <a:t>; </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2) </a:t>
            </a:r>
            <a:r>
              <a:rPr lang="uk-UA" sz="1600" dirty="0" err="1">
                <a:latin typeface="Times New Roman" pitchFamily="18" charset="0"/>
                <a:cs typeface="Times New Roman" pitchFamily="18" charset="0"/>
              </a:rPr>
              <a:t>организацию</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питания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обучающихся</a:t>
            </a:r>
            <a:r>
              <a:rPr lang="uk-UA" sz="1600" dirty="0">
                <a:latin typeface="Times New Roman" pitchFamily="18" charset="0"/>
                <a:cs typeface="Times New Roman" pitchFamily="18" charset="0"/>
              </a:rPr>
              <a:t>; </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3) </a:t>
            </a:r>
            <a:r>
              <a:rPr lang="uk-UA" sz="1600" dirty="0" err="1">
                <a:latin typeface="Times New Roman" pitchFamily="18" charset="0"/>
                <a:cs typeface="Times New Roman" pitchFamily="18" charset="0"/>
              </a:rPr>
              <a:t>определение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оптимальной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учебной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внеучебной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нагрузки</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режима</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учебных</a:t>
            </a:r>
            <a:r>
              <a:rPr lang="uk-UA" sz="1600" dirty="0">
                <a:latin typeface="Times New Roman" pitchFamily="18" charset="0"/>
                <a:cs typeface="Times New Roman" pitchFamily="18" charset="0"/>
              </a:rPr>
              <a:t> занятий и </a:t>
            </a:r>
            <a:r>
              <a:rPr lang="uk-UA" sz="1600" dirty="0" err="1">
                <a:latin typeface="Times New Roman" pitchFamily="18" charset="0"/>
                <a:cs typeface="Times New Roman" pitchFamily="18" charset="0"/>
              </a:rPr>
              <a:t>продолжительности</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каникул</a:t>
            </a:r>
            <a:r>
              <a:rPr lang="uk-UA" sz="1600" dirty="0">
                <a:latin typeface="Times New Roman" pitchFamily="18" charset="0"/>
                <a:cs typeface="Times New Roman" pitchFamily="18" charset="0"/>
              </a:rPr>
              <a:t>; </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4) пропаганду и </a:t>
            </a:r>
            <a:r>
              <a:rPr lang="uk-UA" sz="1600" dirty="0" err="1">
                <a:latin typeface="Times New Roman" pitchFamily="18" charset="0"/>
                <a:cs typeface="Times New Roman" pitchFamily="18" charset="0"/>
              </a:rPr>
              <a:t>обучение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навыкам</a:t>
            </a:r>
            <a:r>
              <a:rPr lang="uk-UA" sz="1600" dirty="0">
                <a:latin typeface="Times New Roman" pitchFamily="18" charset="0"/>
                <a:cs typeface="Times New Roman" pitchFamily="18" charset="0"/>
              </a:rPr>
              <a:t> здорового образа </a:t>
            </a:r>
            <a:r>
              <a:rPr lang="uk-UA" sz="1600" dirty="0" err="1">
                <a:latin typeface="Times New Roman" pitchFamily="18" charset="0"/>
                <a:cs typeface="Times New Roman" pitchFamily="18" charset="0"/>
              </a:rPr>
              <a:t>жизни</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требованиям</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охраны</a:t>
            </a:r>
            <a:r>
              <a:rPr lang="uk-UA" sz="1600" dirty="0">
                <a:latin typeface="Times New Roman" pitchFamily="18" charset="0"/>
                <a:cs typeface="Times New Roman" pitchFamily="18" charset="0"/>
              </a:rPr>
              <a:t> труда; </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5) </a:t>
            </a:r>
            <a:r>
              <a:rPr lang="uk-UA" sz="1600" dirty="0" err="1">
                <a:latin typeface="Times New Roman" pitchFamily="18" charset="0"/>
                <a:cs typeface="Times New Roman" pitchFamily="18" charset="0"/>
              </a:rPr>
              <a:t>организацию</a:t>
            </a:r>
            <a:r>
              <a:rPr lang="uk-UA" sz="1600" dirty="0">
                <a:latin typeface="Times New Roman" pitchFamily="18" charset="0"/>
                <a:cs typeface="Times New Roman" pitchFamily="18" charset="0"/>
              </a:rPr>
              <a:t> и </a:t>
            </a:r>
            <a:r>
              <a:rPr lang="uk-UA" sz="1600" dirty="0" err="1">
                <a:latin typeface="Times New Roman" pitchFamily="18" charset="0"/>
                <a:cs typeface="Times New Roman" pitchFamily="18" charset="0"/>
              </a:rPr>
              <a:t>создание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условий</a:t>
            </a:r>
            <a:r>
              <a:rPr lang="uk-UA" sz="1600" dirty="0">
                <a:latin typeface="Times New Roman" pitchFamily="18" charset="0"/>
                <a:cs typeface="Times New Roman" pitchFamily="18" charset="0"/>
              </a:rPr>
              <a:t> для </a:t>
            </a:r>
            <a:r>
              <a:rPr lang="uk-UA" sz="1600" dirty="0" err="1">
                <a:latin typeface="Times New Roman" pitchFamily="18" charset="0"/>
                <a:cs typeface="Times New Roman" pitchFamily="18" charset="0"/>
              </a:rPr>
              <a:t>профилактики</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заболеваний</a:t>
            </a:r>
            <a:r>
              <a:rPr lang="uk-UA" sz="1600" dirty="0">
                <a:latin typeface="Times New Roman" pitchFamily="18" charset="0"/>
                <a:cs typeface="Times New Roman" pitchFamily="18" charset="0"/>
              </a:rPr>
              <a:t> и </a:t>
            </a:r>
            <a:r>
              <a:rPr lang="uk-UA" sz="1600" dirty="0" err="1">
                <a:latin typeface="Times New Roman" pitchFamily="18" charset="0"/>
                <a:cs typeface="Times New Roman" pitchFamily="18" charset="0"/>
              </a:rPr>
              <a:t>оздоровления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обучающихся</a:t>
            </a:r>
            <a:r>
              <a:rPr lang="uk-UA" sz="1600" dirty="0">
                <a:latin typeface="Times New Roman" pitchFamily="18" charset="0"/>
                <a:cs typeface="Times New Roman" pitchFamily="18" charset="0"/>
              </a:rPr>
              <a:t>, для </a:t>
            </a:r>
            <a:r>
              <a:rPr lang="uk-UA" sz="1600" dirty="0" err="1">
                <a:latin typeface="Times New Roman" pitchFamily="18" charset="0"/>
                <a:cs typeface="Times New Roman" pitchFamily="18" charset="0"/>
              </a:rPr>
              <a:t>занятия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ими</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физической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культурой</a:t>
            </a:r>
            <a:r>
              <a:rPr lang="uk-UA" sz="1600" dirty="0">
                <a:latin typeface="Times New Roman" pitchFamily="18" charset="0"/>
                <a:cs typeface="Times New Roman" pitchFamily="18" charset="0"/>
              </a:rPr>
              <a:t> и спортом; </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6) </a:t>
            </a:r>
            <a:r>
              <a:rPr lang="uk-UA" sz="1600" dirty="0" err="1">
                <a:latin typeface="Times New Roman" pitchFamily="18" charset="0"/>
                <a:cs typeface="Times New Roman" pitchFamily="18" charset="0"/>
              </a:rPr>
              <a:t>прохождение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обучающимися</a:t>
            </a:r>
            <a:r>
              <a:rPr lang="uk-UA" sz="1600" dirty="0">
                <a:latin typeface="Times New Roman" pitchFamily="18" charset="0"/>
                <a:cs typeface="Times New Roman" pitchFamily="18" charset="0"/>
              </a:rPr>
              <a:t> в </a:t>
            </a:r>
            <a:r>
              <a:rPr lang="uk-UA" sz="1600" dirty="0" err="1">
                <a:latin typeface="Times New Roman" pitchFamily="18" charset="0"/>
                <a:cs typeface="Times New Roman" pitchFamily="18" charset="0"/>
              </a:rPr>
              <a:t>соответствии</a:t>
            </a:r>
            <a:r>
              <a:rPr lang="uk-UA" sz="1600" dirty="0">
                <a:latin typeface="Times New Roman" pitchFamily="18" charset="0"/>
                <a:cs typeface="Times New Roman" pitchFamily="18" charset="0"/>
              </a:rPr>
              <a:t> с </a:t>
            </a:r>
            <a:r>
              <a:rPr lang="uk-UA" sz="1600" dirty="0" err="1">
                <a:latin typeface="Times New Roman" pitchFamily="18" charset="0"/>
                <a:cs typeface="Times New Roman" pitchFamily="18" charset="0"/>
              </a:rPr>
              <a:t>законодательством</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Российской</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Федерации</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периодических</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медицинских</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осмотров</a:t>
            </a:r>
            <a:r>
              <a:rPr lang="uk-UA" sz="1600" dirty="0">
                <a:latin typeface="Times New Roman" pitchFamily="18" charset="0"/>
                <a:cs typeface="Times New Roman" pitchFamily="18" charset="0"/>
              </a:rPr>
              <a:t> и </a:t>
            </a:r>
            <a:r>
              <a:rPr lang="uk-UA" sz="1600" dirty="0" err="1">
                <a:latin typeface="Times New Roman" pitchFamily="18" charset="0"/>
                <a:cs typeface="Times New Roman" pitchFamily="18" charset="0"/>
              </a:rPr>
              <a:t>диспансеризации</a:t>
            </a:r>
            <a:r>
              <a:rPr lang="uk-UA" sz="1600" dirty="0">
                <a:latin typeface="Times New Roman" pitchFamily="18" charset="0"/>
                <a:cs typeface="Times New Roman" pitchFamily="18" charset="0"/>
              </a:rPr>
              <a:t>; </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6"/>
            <a:ext cx="7772400" cy="6048671"/>
          </a:xfrm>
        </p:spPr>
        <p:txBody>
          <a:bodyPr>
            <a:normAutofit fontScale="90000"/>
          </a:bodyPr>
          <a:lstStyle/>
          <a:p>
            <a:pPr algn="l"/>
            <a:r>
              <a:rPr lang="ru-RU" sz="2000" dirty="0">
                <a:latin typeface="Times New Roman" pitchFamily="18" charset="0"/>
                <a:cs typeface="Times New Roman" pitchFamily="18" charset="0"/>
              </a:rPr>
              <a:t>7) профилактику и запрещение курения, употребления </a:t>
            </a:r>
            <a:r>
              <a:rPr lang="ru-RU" sz="2000" dirty="0" smtClean="0">
                <a:latin typeface="Times New Roman" pitchFamily="18" charset="0"/>
                <a:cs typeface="Times New Roman" pitchFamily="18" charset="0"/>
              </a:rPr>
              <a:t>алкогольных </a:t>
            </a:r>
            <a:r>
              <a:rPr lang="ru-RU" sz="2000" dirty="0">
                <a:latin typeface="Times New Roman" pitchFamily="18" charset="0"/>
                <a:cs typeface="Times New Roman" pitchFamily="18" charset="0"/>
              </a:rPr>
              <a:t>напитков</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обеспечение безопасности обучающихся во время пребывания в организации</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9) профилактику несчастных случаев с обучающимися во время пребывания в организации,;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10) проведение санитарно-противоэпидемических и профилактических мероприятий.</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Для обучающихся, осваивающих основные общеобразовательные программы и нуждающихся в длительном лечении, </a:t>
            </a:r>
            <a:r>
              <a:rPr lang="ru-RU" sz="2000" dirty="0">
                <a:solidFill>
                  <a:srgbClr val="FF0000"/>
                </a:solidFill>
                <a:latin typeface="Times New Roman" pitchFamily="18" charset="0"/>
                <a:cs typeface="Times New Roman" pitchFamily="18" charset="0"/>
              </a:rPr>
              <a:t>создаются </a:t>
            </a:r>
            <a:r>
              <a:rPr lang="ru-RU" sz="2000" dirty="0">
                <a:latin typeface="Times New Roman" pitchFamily="18" charset="0"/>
                <a:cs typeface="Times New Roman" pitchFamily="18" charset="0"/>
              </a:rPr>
              <a:t>образовательные организации, в том числе </a:t>
            </a:r>
            <a:r>
              <a:rPr lang="ru-RU" sz="2000" dirty="0">
                <a:solidFill>
                  <a:srgbClr val="FF0000"/>
                </a:solidFill>
                <a:latin typeface="Times New Roman" pitchFamily="18" charset="0"/>
                <a:cs typeface="Times New Roman" pitchFamily="18" charset="0"/>
              </a:rPr>
              <a:t>санаторные,</a:t>
            </a:r>
            <a:r>
              <a:rPr lang="ru-RU" sz="2000" dirty="0">
                <a:latin typeface="Times New Roman" pitchFamily="18" charset="0"/>
                <a:cs typeface="Times New Roman" pitchFamily="18" charset="0"/>
              </a:rPr>
              <a:t> в которых проводятся необходимые </a:t>
            </a:r>
            <a:r>
              <a:rPr lang="ru-RU" sz="2000" dirty="0">
                <a:solidFill>
                  <a:srgbClr val="FF0000"/>
                </a:solidFill>
                <a:latin typeface="Times New Roman" pitchFamily="18" charset="0"/>
                <a:cs typeface="Times New Roman" pitchFamily="18" charset="0"/>
              </a:rPr>
              <a:t>лечебные, </a:t>
            </a:r>
            <a:r>
              <a:rPr lang="ru-RU" sz="2000" dirty="0">
                <a:latin typeface="Times New Roman" pitchFamily="18" charset="0"/>
                <a:cs typeface="Times New Roman" pitchFamily="18" charset="0"/>
              </a:rPr>
              <a:t>реабилитационные и оздоровительные мероприятия для таких обучающихся. Обучение таких детей, а также детей-инвалидов, которые по состоянию здоровья не могут посещать образовательные организации, может быть также организовано образовательными организациями </a:t>
            </a:r>
            <a:r>
              <a:rPr lang="ru-RU" sz="2000" dirty="0">
                <a:solidFill>
                  <a:srgbClr val="FF0000"/>
                </a:solidFill>
                <a:latin typeface="Times New Roman" pitchFamily="18" charset="0"/>
                <a:cs typeface="Times New Roman" pitchFamily="18" charset="0"/>
              </a:rPr>
              <a:t>на дому или в медицинских </a:t>
            </a:r>
            <a:r>
              <a:rPr lang="ru-RU" sz="2000" dirty="0">
                <a:latin typeface="Times New Roman" pitchFamily="18" charset="0"/>
                <a:cs typeface="Times New Roman" pitchFamily="18" charset="0"/>
              </a:rPr>
              <a:t>организациях. Основанием для организации обучения на дому или в медицинской организации являются </a:t>
            </a:r>
            <a:r>
              <a:rPr lang="ru-RU" sz="2000" dirty="0">
                <a:solidFill>
                  <a:srgbClr val="FF0000"/>
                </a:solidFill>
                <a:latin typeface="Times New Roman" pitchFamily="18" charset="0"/>
                <a:cs typeface="Times New Roman" pitchFamily="18" charset="0"/>
              </a:rPr>
              <a:t>заключение медицинской организации </a:t>
            </a:r>
            <a:r>
              <a:rPr lang="ru-RU" sz="2000" dirty="0">
                <a:latin typeface="Times New Roman" pitchFamily="18" charset="0"/>
                <a:cs typeface="Times New Roman" pitchFamily="18" charset="0"/>
              </a:rPr>
              <a:t>и в письменной форме обращение родителей (законных представителей).</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772344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8604"/>
            <a:ext cx="7772400" cy="6143667"/>
          </a:xfrm>
        </p:spPr>
        <p:txBody>
          <a:bodyPr>
            <a:normAutofit/>
          </a:bodyPr>
          <a:lstStyle/>
          <a:p>
            <a:pPr algn="l"/>
            <a:r>
              <a:rPr lang="uk-UA" sz="2800" dirty="0" err="1">
                <a:solidFill>
                  <a:schemeClr val="tx2"/>
                </a:solidFill>
                <a:latin typeface="Times New Roman" pitchFamily="18" charset="0"/>
                <a:cs typeface="Times New Roman" pitchFamily="18" charset="0"/>
              </a:rPr>
              <a:t>Статья</a:t>
            </a:r>
            <a:r>
              <a:rPr lang="uk-UA" sz="2800" dirty="0">
                <a:solidFill>
                  <a:schemeClr val="tx2"/>
                </a:solidFill>
                <a:latin typeface="Times New Roman" pitchFamily="18" charset="0"/>
                <a:cs typeface="Times New Roman" pitchFamily="18" charset="0"/>
              </a:rPr>
              <a:t> 42. </a:t>
            </a:r>
            <a:r>
              <a:rPr lang="uk-UA" sz="2800" dirty="0" err="1">
                <a:latin typeface="Times New Roman" pitchFamily="18" charset="0"/>
                <a:cs typeface="Times New Roman" pitchFamily="18" charset="0"/>
              </a:rPr>
              <a:t>Психолого-педагогическая</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медицинская</a:t>
            </a:r>
            <a:r>
              <a:rPr lang="uk-UA" sz="2800" dirty="0">
                <a:latin typeface="Times New Roman" pitchFamily="18" charset="0"/>
                <a:cs typeface="Times New Roman" pitchFamily="18" charset="0"/>
              </a:rPr>
              <a:t> и </a:t>
            </a:r>
            <a:r>
              <a:rPr lang="uk-UA" sz="2800" dirty="0" err="1">
                <a:latin typeface="Times New Roman" pitchFamily="18" charset="0"/>
                <a:cs typeface="Times New Roman" pitchFamily="18" charset="0"/>
              </a:rPr>
              <a:t>социальная</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помощь</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обучающимся</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испытывающим</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трудности</a:t>
            </a:r>
            <a:r>
              <a:rPr lang="uk-UA" sz="2800" dirty="0">
                <a:latin typeface="Times New Roman" pitchFamily="18" charset="0"/>
                <a:cs typeface="Times New Roman" pitchFamily="18" charset="0"/>
              </a:rPr>
              <a:t> в </a:t>
            </a:r>
            <a:r>
              <a:rPr lang="uk-UA" sz="2800" dirty="0" err="1">
                <a:latin typeface="Times New Roman" pitchFamily="18" charset="0"/>
                <a:cs typeface="Times New Roman" pitchFamily="18" charset="0"/>
              </a:rPr>
              <a:t>освоении</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основных</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общеобразовательных</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программ</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развитии</a:t>
            </a:r>
            <a:r>
              <a:rPr lang="uk-UA" sz="2800" dirty="0">
                <a:latin typeface="Times New Roman" pitchFamily="18" charset="0"/>
                <a:cs typeface="Times New Roman" pitchFamily="18" charset="0"/>
              </a:rPr>
              <a:t> и </a:t>
            </a:r>
            <a:r>
              <a:rPr lang="uk-UA" sz="2800" dirty="0" err="1">
                <a:latin typeface="Times New Roman" pitchFamily="18" charset="0"/>
                <a:cs typeface="Times New Roman" pitchFamily="18" charset="0"/>
              </a:rPr>
              <a:t>социальной</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адаптации</a:t>
            </a:r>
            <a:r>
              <a:rPr lang="uk-UA" sz="2800" dirty="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1.</a:t>
            </a:r>
            <a:r>
              <a:rPr lang="uk-UA" sz="2800" dirty="0" err="1">
                <a:latin typeface="Times New Roman" pitchFamily="18" charset="0"/>
                <a:cs typeface="Times New Roman" pitchFamily="18" charset="0"/>
              </a:rPr>
              <a:t>Психолого-педагогическ</a:t>
            </a:r>
            <a:r>
              <a:rPr lang="ru-RU" sz="2800" dirty="0" err="1">
                <a:latin typeface="Times New Roman" pitchFamily="18" charset="0"/>
                <a:cs typeface="Times New Roman" pitchFamily="18" charset="0"/>
              </a:rPr>
              <a:t>ое</a:t>
            </a:r>
            <a:r>
              <a:rPr lang="ru-RU" sz="2800" dirty="0">
                <a:latin typeface="Times New Roman" pitchFamily="18" charset="0"/>
                <a:cs typeface="Times New Roman" pitchFamily="18" charset="0"/>
              </a:rPr>
              <a:t> консультирование обучающимся и родителям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2.</a:t>
            </a:r>
            <a:r>
              <a:rPr lang="uk-UA" sz="2800" dirty="0" err="1">
                <a:latin typeface="Times New Roman" pitchFamily="18" charset="0"/>
                <a:cs typeface="Times New Roman" pitchFamily="18" charset="0"/>
              </a:rPr>
              <a:t>коррекционно-развивающие</a:t>
            </a:r>
            <a:r>
              <a:rPr lang="uk-UA" sz="2800" dirty="0">
                <a:latin typeface="Times New Roman" pitchFamily="18" charset="0"/>
                <a:cs typeface="Times New Roman" pitchFamily="18" charset="0"/>
              </a:rPr>
              <a:t> и </a:t>
            </a:r>
            <a:r>
              <a:rPr lang="uk-UA" sz="2800" dirty="0" err="1">
                <a:latin typeface="Times New Roman" pitchFamily="18" charset="0"/>
                <a:cs typeface="Times New Roman" pitchFamily="18" charset="0"/>
              </a:rPr>
              <a:t>компенсирующие</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занятия</a:t>
            </a:r>
            <a:r>
              <a:rPr lang="uk-UA" sz="2800" dirty="0">
                <a:latin typeface="Times New Roman" pitchFamily="18" charset="0"/>
                <a:cs typeface="Times New Roman" pitchFamily="18" charset="0"/>
              </a:rPr>
              <a:t> с </a:t>
            </a:r>
            <a:r>
              <a:rPr lang="uk-UA" sz="2800" dirty="0" err="1">
                <a:latin typeface="Times New Roman" pitchFamily="18" charset="0"/>
                <a:cs typeface="Times New Roman" pitchFamily="18" charset="0"/>
              </a:rPr>
              <a:t>обучающимися</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логопедическую</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помощь</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обучающимся</a:t>
            </a:r>
            <a:r>
              <a:rPr lang="uk-UA" sz="2800" dirty="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uk-UA" sz="2800" dirty="0">
                <a:latin typeface="Times New Roman" pitchFamily="18" charset="0"/>
                <a:cs typeface="Times New Roman" pitchFamily="18" charset="0"/>
              </a:rPr>
              <a:t>комплекс </a:t>
            </a:r>
            <a:r>
              <a:rPr lang="uk-UA" sz="2800" dirty="0" err="1">
                <a:latin typeface="Times New Roman" pitchFamily="18" charset="0"/>
                <a:cs typeface="Times New Roman" pitchFamily="18" charset="0"/>
              </a:rPr>
              <a:t>реабилитационных</a:t>
            </a:r>
            <a:r>
              <a:rPr lang="uk-UA" sz="2800" dirty="0">
                <a:latin typeface="Times New Roman" pitchFamily="18" charset="0"/>
                <a:cs typeface="Times New Roman" pitchFamily="18" charset="0"/>
              </a:rPr>
              <a:t> и других </a:t>
            </a:r>
            <a:r>
              <a:rPr lang="uk-UA" sz="2800" dirty="0" err="1">
                <a:latin typeface="Times New Roman" pitchFamily="18" charset="0"/>
                <a:cs typeface="Times New Roman" pitchFamily="18" charset="0"/>
              </a:rPr>
              <a:t>медицинских</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мероприятий</a:t>
            </a:r>
            <a:r>
              <a:rPr lang="uk-UA" sz="2800" dirty="0">
                <a:latin typeface="Times New Roman" pitchFamily="18" charset="0"/>
                <a:cs typeface="Times New Roman" pitchFamily="18" charset="0"/>
              </a:rPr>
              <a:t>;</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357166"/>
            <a:ext cx="8572560" cy="6215105"/>
          </a:xfrm>
        </p:spPr>
        <p:txBody>
          <a:bodyPr>
            <a:noAutofit/>
          </a:bodyPr>
          <a:lstStyle/>
          <a:p>
            <a:pPr algn="l"/>
            <a:r>
              <a:rPr lang="uk-UA" sz="2600" dirty="0" err="1">
                <a:solidFill>
                  <a:schemeClr val="tx2"/>
                </a:solidFill>
                <a:latin typeface="Times New Roman" pitchFamily="18" charset="0"/>
                <a:cs typeface="Times New Roman" pitchFamily="18" charset="0"/>
              </a:rPr>
              <a:t>Статья</a:t>
            </a:r>
            <a:r>
              <a:rPr lang="uk-UA" sz="2600" dirty="0">
                <a:solidFill>
                  <a:schemeClr val="tx2"/>
                </a:solidFill>
                <a:latin typeface="Times New Roman" pitchFamily="18" charset="0"/>
                <a:cs typeface="Times New Roman" pitchFamily="18" charset="0"/>
              </a:rPr>
              <a:t> 43. </a:t>
            </a:r>
            <a:r>
              <a:rPr lang="uk-UA" sz="2600" dirty="0" err="1">
                <a:latin typeface="Times New Roman" pitchFamily="18" charset="0"/>
                <a:cs typeface="Times New Roman" pitchFamily="18" charset="0"/>
              </a:rPr>
              <a:t>Обязанности</a:t>
            </a:r>
            <a:r>
              <a:rPr lang="uk-UA" sz="2600" dirty="0">
                <a:latin typeface="Times New Roman" pitchFamily="18" charset="0"/>
                <a:cs typeface="Times New Roman" pitchFamily="18" charset="0"/>
              </a:rPr>
              <a:t> и </a:t>
            </a:r>
            <a:r>
              <a:rPr lang="uk-UA" sz="2600" dirty="0" err="1">
                <a:latin typeface="Times New Roman" pitchFamily="18" charset="0"/>
                <a:cs typeface="Times New Roman" pitchFamily="18" charset="0"/>
              </a:rPr>
              <a:t>ответственность</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обучающихся</a:t>
            </a:r>
            <a:r>
              <a:rPr lang="uk-UA" sz="2600" dirty="0">
                <a:latin typeface="Times New Roman" pitchFamily="18" charset="0"/>
                <a:cs typeface="Times New Roman" pitchFamily="18" charset="0"/>
              </a:rPr>
              <a:t> </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a:latin typeface="Times New Roman" pitchFamily="18" charset="0"/>
                <a:cs typeface="Times New Roman" pitchFamily="18" charset="0"/>
              </a:rPr>
              <a:t>1. </a:t>
            </a:r>
            <a:r>
              <a:rPr lang="uk-UA" sz="2600" dirty="0" err="1">
                <a:latin typeface="Times New Roman" pitchFamily="18" charset="0"/>
                <a:cs typeface="Times New Roman" pitchFamily="18" charset="0"/>
              </a:rPr>
              <a:t>Обучающиеся</a:t>
            </a:r>
            <a:r>
              <a:rPr lang="uk-UA" sz="2600" dirty="0">
                <a:latin typeface="Times New Roman" pitchFamily="18" charset="0"/>
                <a:cs typeface="Times New Roman" pitchFamily="18" charset="0"/>
              </a:rPr>
              <a:t> </a:t>
            </a:r>
            <a:r>
              <a:rPr lang="uk-UA" sz="2600" dirty="0" err="1">
                <a:solidFill>
                  <a:srgbClr val="FF0000"/>
                </a:solidFill>
                <a:latin typeface="Times New Roman" pitchFamily="18" charset="0"/>
                <a:cs typeface="Times New Roman" pitchFamily="18" charset="0"/>
              </a:rPr>
              <a:t>обязаны</a:t>
            </a:r>
            <a:r>
              <a:rPr lang="uk-UA" sz="2600" dirty="0">
                <a:latin typeface="Times New Roman" pitchFamily="18" charset="0"/>
                <a:cs typeface="Times New Roman" pitchFamily="18" charset="0"/>
              </a:rPr>
              <a:t>: </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err="1">
                <a:latin typeface="Times New Roman" pitchFamily="18" charset="0"/>
                <a:cs typeface="Times New Roman" pitchFamily="18" charset="0"/>
              </a:rPr>
              <a:t>добросовестно</a:t>
            </a:r>
            <a:r>
              <a:rPr lang="uk-UA" sz="2600" dirty="0">
                <a:latin typeface="Times New Roman" pitchFamily="18" charset="0"/>
                <a:cs typeface="Times New Roman" pitchFamily="18" charset="0"/>
              </a:rPr>
              <a:t> </a:t>
            </a:r>
            <a:r>
              <a:rPr lang="uk-UA" sz="2600" dirty="0" err="1">
                <a:solidFill>
                  <a:srgbClr val="FF0000"/>
                </a:solidFill>
                <a:latin typeface="Times New Roman" pitchFamily="18" charset="0"/>
                <a:cs typeface="Times New Roman" pitchFamily="18" charset="0"/>
              </a:rPr>
              <a:t>осваивать</a:t>
            </a:r>
            <a:r>
              <a:rPr lang="uk-UA" sz="2600" dirty="0">
                <a:solidFill>
                  <a:srgbClr val="FF0000"/>
                </a:solidFill>
                <a:latin typeface="Times New Roman" pitchFamily="18" charset="0"/>
                <a:cs typeface="Times New Roman" pitchFamily="18" charset="0"/>
              </a:rPr>
              <a:t> </a:t>
            </a:r>
            <a:r>
              <a:rPr lang="uk-UA" sz="2600" dirty="0" err="1">
                <a:latin typeface="Times New Roman" pitchFamily="18" charset="0"/>
                <a:cs typeface="Times New Roman" pitchFamily="18" charset="0"/>
              </a:rPr>
              <a:t>образовательную</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программу</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err="1">
                <a:latin typeface="Times New Roman" pitchFamily="18" charset="0"/>
                <a:cs typeface="Times New Roman" pitchFamily="18" charset="0"/>
              </a:rPr>
              <a:t>выполнять</a:t>
            </a:r>
            <a:r>
              <a:rPr lang="uk-UA" sz="2600" dirty="0">
                <a:latin typeface="Times New Roman" pitchFamily="18" charset="0"/>
                <a:cs typeface="Times New Roman" pitchFamily="18" charset="0"/>
              </a:rPr>
              <a:t> </a:t>
            </a:r>
            <a:r>
              <a:rPr lang="uk-UA" sz="2600" dirty="0" err="1">
                <a:solidFill>
                  <a:srgbClr val="FF0000"/>
                </a:solidFill>
                <a:latin typeface="Times New Roman" pitchFamily="18" charset="0"/>
                <a:cs typeface="Times New Roman" pitchFamily="18" charset="0"/>
              </a:rPr>
              <a:t>требования</a:t>
            </a:r>
            <a:r>
              <a:rPr lang="uk-UA" sz="2600" dirty="0">
                <a:solidFill>
                  <a:srgbClr val="FF0000"/>
                </a:solidFill>
                <a:latin typeface="Times New Roman" pitchFamily="18" charset="0"/>
                <a:cs typeface="Times New Roman" pitchFamily="18" charset="0"/>
              </a:rPr>
              <a:t> </a:t>
            </a:r>
            <a:r>
              <a:rPr lang="uk-UA" sz="2600" dirty="0" err="1">
                <a:solidFill>
                  <a:srgbClr val="FF0000"/>
                </a:solidFill>
                <a:latin typeface="Times New Roman" pitchFamily="18" charset="0"/>
                <a:cs typeface="Times New Roman" pitchFamily="18" charset="0"/>
              </a:rPr>
              <a:t>устава</a:t>
            </a:r>
            <a:r>
              <a:rPr lang="uk-UA" sz="2600" dirty="0">
                <a:solidFill>
                  <a:srgbClr val="FF0000"/>
                </a:solidFill>
                <a:latin typeface="Times New Roman" pitchFamily="18" charset="0"/>
                <a:cs typeface="Times New Roman" pitchFamily="18" charset="0"/>
              </a:rPr>
              <a:t> </a:t>
            </a:r>
            <a:r>
              <a:rPr lang="uk-UA" sz="2600" dirty="0" err="1">
                <a:latin typeface="Times New Roman" pitchFamily="18" charset="0"/>
                <a:cs typeface="Times New Roman" pitchFamily="18" charset="0"/>
              </a:rPr>
              <a:t>организации</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err="1">
                <a:solidFill>
                  <a:srgbClr val="FF0000"/>
                </a:solidFill>
                <a:latin typeface="Times New Roman" pitchFamily="18" charset="0"/>
                <a:cs typeface="Times New Roman" pitchFamily="18" charset="0"/>
              </a:rPr>
              <a:t>посещать</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предусмотренные</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учебным</a:t>
            </a:r>
            <a:r>
              <a:rPr lang="uk-UA" sz="2600" dirty="0">
                <a:latin typeface="Times New Roman" pitchFamily="18" charset="0"/>
                <a:cs typeface="Times New Roman" pitchFamily="18" charset="0"/>
              </a:rPr>
              <a:t> планом </a:t>
            </a:r>
            <a:r>
              <a:rPr lang="uk-UA" sz="2600" dirty="0" err="1">
                <a:latin typeface="Times New Roman" pitchFamily="18" charset="0"/>
                <a:cs typeface="Times New Roman" pitchFamily="18" charset="0"/>
              </a:rPr>
              <a:t>или</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индивидуальным</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учебным</a:t>
            </a:r>
            <a:r>
              <a:rPr lang="uk-UA" sz="2600" dirty="0">
                <a:latin typeface="Times New Roman" pitchFamily="18" charset="0"/>
                <a:cs typeface="Times New Roman" pitchFamily="18" charset="0"/>
              </a:rPr>
              <a:t> планом </a:t>
            </a:r>
            <a:r>
              <a:rPr lang="uk-UA" sz="2600" dirty="0" err="1">
                <a:latin typeface="Times New Roman" pitchFamily="18" charset="0"/>
                <a:cs typeface="Times New Roman" pitchFamily="18" charset="0"/>
              </a:rPr>
              <a:t>учебные</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занятия</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осуществлять</a:t>
            </a:r>
            <a:r>
              <a:rPr lang="uk-UA" sz="2600" dirty="0">
                <a:latin typeface="Times New Roman" pitchFamily="18" charset="0"/>
                <a:cs typeface="Times New Roman" pitchFamily="18" charset="0"/>
              </a:rPr>
              <a:t> </a:t>
            </a:r>
            <a:r>
              <a:rPr lang="uk-UA" sz="2600" dirty="0" err="1">
                <a:solidFill>
                  <a:srgbClr val="FF0000"/>
                </a:solidFill>
                <a:latin typeface="Times New Roman" pitchFamily="18" charset="0"/>
                <a:cs typeface="Times New Roman" pitchFamily="18" charset="0"/>
              </a:rPr>
              <a:t>самостоятельную</a:t>
            </a:r>
            <a:r>
              <a:rPr lang="uk-UA" sz="2600" dirty="0">
                <a:solidFill>
                  <a:srgbClr val="FF0000"/>
                </a:solidFill>
                <a:latin typeface="Times New Roman" pitchFamily="18" charset="0"/>
                <a:cs typeface="Times New Roman" pitchFamily="18" charset="0"/>
              </a:rPr>
              <a:t> </a:t>
            </a:r>
            <a:r>
              <a:rPr lang="uk-UA" sz="2600" dirty="0" err="1">
                <a:solidFill>
                  <a:srgbClr val="FF0000"/>
                </a:solidFill>
                <a:latin typeface="Times New Roman" pitchFamily="18" charset="0"/>
                <a:cs typeface="Times New Roman" pitchFamily="18" charset="0"/>
              </a:rPr>
              <a:t>подготовку</a:t>
            </a:r>
            <a:r>
              <a:rPr lang="uk-UA" sz="2600" dirty="0">
                <a:solidFill>
                  <a:srgbClr val="FF0000"/>
                </a:solidFill>
                <a:latin typeface="Times New Roman" pitchFamily="18" charset="0"/>
                <a:cs typeface="Times New Roman" pitchFamily="18" charset="0"/>
              </a:rPr>
              <a:t> к </a:t>
            </a:r>
            <a:r>
              <a:rPr lang="uk-UA" sz="2600" dirty="0" err="1">
                <a:solidFill>
                  <a:srgbClr val="FF0000"/>
                </a:solidFill>
                <a:latin typeface="Times New Roman" pitchFamily="18" charset="0"/>
                <a:cs typeface="Times New Roman" pitchFamily="18" charset="0"/>
              </a:rPr>
              <a:t>занятиям</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выполнять</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задания</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данные</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педагогическими</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работниками</a:t>
            </a:r>
            <a:r>
              <a:rPr lang="uk-UA" sz="2600" dirty="0">
                <a:latin typeface="Times New Roman" pitchFamily="18" charset="0"/>
                <a:cs typeface="Times New Roman" pitchFamily="18" charset="0"/>
              </a:rPr>
              <a:t> в рамках </a:t>
            </a:r>
            <a:r>
              <a:rPr lang="uk-UA" sz="2600" dirty="0" err="1">
                <a:latin typeface="Times New Roman" pitchFamily="18" charset="0"/>
                <a:cs typeface="Times New Roman" pitchFamily="18" charset="0"/>
              </a:rPr>
              <a:t>образовательной</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программы</a:t>
            </a:r>
            <a:r>
              <a:rPr lang="uk-UA" sz="2600" dirty="0">
                <a:latin typeface="Times New Roman" pitchFamily="18" charset="0"/>
                <a:cs typeface="Times New Roman" pitchFamily="18" charset="0"/>
              </a:rPr>
              <a:t>;</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err="1">
                <a:solidFill>
                  <a:srgbClr val="FF0000"/>
                </a:solidFill>
                <a:latin typeface="Times New Roman" pitchFamily="18" charset="0"/>
                <a:cs typeface="Times New Roman" pitchFamily="18" charset="0"/>
              </a:rPr>
              <a:t>заботиться</a:t>
            </a:r>
            <a:r>
              <a:rPr lang="uk-UA" sz="2600" dirty="0">
                <a:latin typeface="Times New Roman" pitchFamily="18" charset="0"/>
                <a:cs typeface="Times New Roman" pitchFamily="18" charset="0"/>
              </a:rPr>
              <a:t> о </a:t>
            </a:r>
            <a:r>
              <a:rPr lang="uk-UA" sz="2600" dirty="0" err="1">
                <a:latin typeface="Times New Roman" pitchFamily="18" charset="0"/>
                <a:cs typeface="Times New Roman" pitchFamily="18" charset="0"/>
              </a:rPr>
              <a:t>сохранении</a:t>
            </a:r>
            <a:r>
              <a:rPr lang="uk-UA" sz="2600" dirty="0">
                <a:latin typeface="Times New Roman" pitchFamily="18" charset="0"/>
                <a:cs typeface="Times New Roman" pitchFamily="18" charset="0"/>
              </a:rPr>
              <a:t> и об </a:t>
            </a:r>
            <a:r>
              <a:rPr lang="uk-UA" sz="2600" dirty="0" err="1">
                <a:latin typeface="Times New Roman" pitchFamily="18" charset="0"/>
                <a:cs typeface="Times New Roman" pitchFamily="18" charset="0"/>
              </a:rPr>
              <a:t>укреплении</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своего</a:t>
            </a:r>
            <a:r>
              <a:rPr lang="uk-UA" sz="2600" dirty="0">
                <a:latin typeface="Times New Roman" pitchFamily="18" charset="0"/>
                <a:cs typeface="Times New Roman" pitchFamily="18" charset="0"/>
              </a:rPr>
              <a:t> </a:t>
            </a:r>
            <a:r>
              <a:rPr lang="uk-UA" sz="2600" dirty="0">
                <a:solidFill>
                  <a:srgbClr val="FF0000"/>
                </a:solidFill>
                <a:latin typeface="Times New Roman" pitchFamily="18" charset="0"/>
                <a:cs typeface="Times New Roman" pitchFamily="18" charset="0"/>
              </a:rPr>
              <a:t>здоров</a:t>
            </a:r>
            <a:r>
              <a:rPr lang="ru-RU" sz="2600" dirty="0" err="1">
                <a:solidFill>
                  <a:srgbClr val="FF0000"/>
                </a:solidFill>
                <a:latin typeface="Times New Roman" pitchFamily="18" charset="0"/>
                <a:cs typeface="Times New Roman" pitchFamily="18" charset="0"/>
              </a:rPr>
              <a:t>ь</a:t>
            </a:r>
            <a:r>
              <a:rPr lang="uk-UA" sz="2600" dirty="0">
                <a:solidFill>
                  <a:srgbClr val="FF0000"/>
                </a:solidFill>
                <a:latin typeface="Times New Roman" pitchFamily="18" charset="0"/>
                <a:cs typeface="Times New Roman" pitchFamily="18" charset="0"/>
              </a:rPr>
              <a:t>я</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a:solidFill>
                  <a:srgbClr val="FF0000"/>
                </a:solidFill>
                <a:latin typeface="Times New Roman" pitchFamily="18" charset="0"/>
                <a:cs typeface="Times New Roman" pitchFamily="18" charset="0"/>
              </a:rPr>
              <a:t>уважать</a:t>
            </a:r>
            <a:r>
              <a:rPr lang="uk-UA" sz="2600" dirty="0">
                <a:latin typeface="Times New Roman" pitchFamily="18" charset="0"/>
                <a:cs typeface="Times New Roman" pitchFamily="18" charset="0"/>
              </a:rPr>
              <a:t> честь и </a:t>
            </a:r>
            <a:r>
              <a:rPr lang="uk-UA" sz="2600" dirty="0" err="1">
                <a:latin typeface="Times New Roman" pitchFamily="18" charset="0"/>
                <a:cs typeface="Times New Roman" pitchFamily="18" charset="0"/>
              </a:rPr>
              <a:t>достоинство</a:t>
            </a:r>
            <a:r>
              <a:rPr lang="uk-UA" sz="2600" dirty="0">
                <a:latin typeface="Times New Roman" pitchFamily="18" charset="0"/>
                <a:cs typeface="Times New Roman" pitchFamily="18" charset="0"/>
              </a:rPr>
              <a:t> других </a:t>
            </a:r>
            <a:r>
              <a:rPr lang="uk-UA" sz="2600" dirty="0" err="1">
                <a:latin typeface="Times New Roman" pitchFamily="18" charset="0"/>
                <a:cs typeface="Times New Roman" pitchFamily="18" charset="0"/>
              </a:rPr>
              <a:t>обучающихся</a:t>
            </a:r>
            <a:r>
              <a:rPr lang="uk-UA" sz="2600" dirty="0">
                <a:latin typeface="Times New Roman" pitchFamily="18" charset="0"/>
                <a:cs typeface="Times New Roman" pitchFamily="18" charset="0"/>
              </a:rPr>
              <a:t> и </a:t>
            </a:r>
            <a:r>
              <a:rPr lang="uk-UA" sz="2600" dirty="0" err="1">
                <a:latin typeface="Times New Roman" pitchFamily="18" charset="0"/>
                <a:cs typeface="Times New Roman" pitchFamily="18" charset="0"/>
              </a:rPr>
              <a:t>работников</a:t>
            </a:r>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организации</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uk-UA" sz="2600" dirty="0">
                <a:solidFill>
                  <a:srgbClr val="FF0000"/>
                </a:solidFill>
                <a:latin typeface="Times New Roman" pitchFamily="18" charset="0"/>
                <a:cs typeface="Times New Roman" pitchFamily="18" charset="0"/>
              </a:rPr>
              <a:t>бережно </a:t>
            </a:r>
            <a:r>
              <a:rPr lang="uk-UA" sz="2600" dirty="0" err="1">
                <a:solidFill>
                  <a:srgbClr val="FF0000"/>
                </a:solidFill>
                <a:latin typeface="Times New Roman" pitchFamily="18" charset="0"/>
                <a:cs typeface="Times New Roman" pitchFamily="18" charset="0"/>
              </a:rPr>
              <a:t>относиться</a:t>
            </a:r>
            <a:r>
              <a:rPr lang="uk-UA" sz="2600" dirty="0">
                <a:solidFill>
                  <a:srgbClr val="FF0000"/>
                </a:solidFill>
                <a:latin typeface="Times New Roman" pitchFamily="18" charset="0"/>
                <a:cs typeface="Times New Roman" pitchFamily="18" charset="0"/>
              </a:rPr>
              <a:t> к </a:t>
            </a:r>
            <a:r>
              <a:rPr lang="uk-UA" sz="2600" dirty="0" err="1">
                <a:solidFill>
                  <a:srgbClr val="FF0000"/>
                </a:solidFill>
                <a:latin typeface="Times New Roman" pitchFamily="18" charset="0"/>
                <a:cs typeface="Times New Roman" pitchFamily="18" charset="0"/>
              </a:rPr>
              <a:t>имуществу</a:t>
            </a:r>
            <a:r>
              <a:rPr lang="uk-UA" sz="2600" dirty="0">
                <a:solidFill>
                  <a:srgbClr val="FF0000"/>
                </a:solidFill>
                <a:latin typeface="Times New Roman" pitchFamily="18" charset="0"/>
                <a:cs typeface="Times New Roman" pitchFamily="18" charset="0"/>
              </a:rPr>
              <a:t> </a:t>
            </a:r>
            <a:r>
              <a:rPr lang="uk-UA" sz="2600" dirty="0" err="1">
                <a:latin typeface="Times New Roman" pitchFamily="18" charset="0"/>
                <a:cs typeface="Times New Roman" pitchFamily="18" charset="0"/>
              </a:rPr>
              <a:t>организации</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endParaRPr lang="ru-RU"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692696"/>
            <a:ext cx="8572560" cy="5951013"/>
          </a:xfrm>
        </p:spPr>
        <p:txBody>
          <a:bodyPr>
            <a:noAutofit/>
          </a:bodyPr>
          <a:lstStyle/>
          <a:p>
            <a:pPr algn="l"/>
            <a:r>
              <a:rPr lang="uk-UA" sz="2000" dirty="0" err="1">
                <a:solidFill>
                  <a:schemeClr val="tx2"/>
                </a:solidFill>
                <a:latin typeface="Times New Roman" pitchFamily="18" charset="0"/>
                <a:cs typeface="Times New Roman" pitchFamily="18" charset="0"/>
              </a:rPr>
              <a:t>Статья</a:t>
            </a:r>
            <a:r>
              <a:rPr lang="uk-UA" sz="2000" dirty="0">
                <a:solidFill>
                  <a:schemeClr val="tx2"/>
                </a:solidFill>
                <a:latin typeface="Times New Roman" pitchFamily="18" charset="0"/>
                <a:cs typeface="Times New Roman" pitchFamily="18" charset="0"/>
              </a:rPr>
              <a:t> 44. </a:t>
            </a:r>
            <a:r>
              <a:rPr lang="uk-UA" sz="2000" dirty="0" smtClean="0">
                <a:solidFill>
                  <a:schemeClr val="tx2"/>
                </a:solidFill>
                <a:latin typeface="Times New Roman" pitchFamily="18" charset="0"/>
                <a:cs typeface="Times New Roman" pitchFamily="18" charset="0"/>
              </a:rPr>
              <a:t> </a:t>
            </a:r>
            <a:r>
              <a:rPr lang="uk-UA" sz="2000" dirty="0" smtClean="0">
                <a:latin typeface="Times New Roman" pitchFamily="18" charset="0"/>
                <a:cs typeface="Times New Roman" pitchFamily="18" charset="0"/>
              </a:rPr>
              <a:t>Права</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обязанности</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ответственность</a:t>
            </a:r>
            <a:r>
              <a:rPr lang="uk-UA" sz="2000" dirty="0">
                <a:latin typeface="Times New Roman" pitchFamily="18" charset="0"/>
                <a:cs typeface="Times New Roman" pitchFamily="18" charset="0"/>
              </a:rPr>
              <a:t> в </a:t>
            </a:r>
            <a:r>
              <a:rPr lang="uk-UA" sz="2000" dirty="0" err="1">
                <a:latin typeface="Times New Roman" pitchFamily="18" charset="0"/>
                <a:cs typeface="Times New Roman" pitchFamily="18" charset="0"/>
              </a:rPr>
              <a:t>сфере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родителей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законных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представителей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несовершеннолетних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обучающихся</a:t>
            </a:r>
            <a:r>
              <a:rPr lang="uk-UA" sz="2000" dirty="0">
                <a:latin typeface="Times New Roman" pitchFamily="18" charset="0"/>
                <a:cs typeface="Times New Roman" pitchFamily="18" charset="0"/>
              </a:rPr>
              <a:t> </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a:latin typeface="Times New Roman" pitchFamily="18" charset="0"/>
                <a:cs typeface="Times New Roman" pitchFamily="18" charset="0"/>
              </a:rPr>
              <a:t>1.</a:t>
            </a:r>
            <a:r>
              <a:rPr lang="uk-UA" sz="2000" dirty="0">
                <a:solidFill>
                  <a:srgbClr val="FF0000"/>
                </a:solidFill>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Родители</a:t>
            </a:r>
            <a:r>
              <a:rPr lang="uk-UA" sz="2000" dirty="0">
                <a:solidFill>
                  <a:srgbClr val="FF0000"/>
                </a:solidFill>
                <a:latin typeface="Times New Roman" pitchFamily="18" charset="0"/>
                <a:cs typeface="Times New Roman" pitchFamily="18" charset="0"/>
              </a:rPr>
              <a:t> </a:t>
            </a:r>
            <a:r>
              <a:rPr lang="uk-UA" sz="2000" dirty="0">
                <a:latin typeface="Times New Roman" pitchFamily="18" charset="0"/>
                <a:cs typeface="Times New Roman" pitchFamily="18" charset="0"/>
              </a:rPr>
              <a:t>(</a:t>
            </a:r>
            <a:r>
              <a:rPr lang="uk-UA" sz="2000" dirty="0" err="1">
                <a:latin typeface="Times New Roman" pitchFamily="18" charset="0"/>
                <a:cs typeface="Times New Roman" pitchFamily="18" charset="0"/>
              </a:rPr>
              <a:t>законные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представители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несовершеннолетних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обучающихся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имеют</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преимущественное</a:t>
            </a:r>
            <a:r>
              <a:rPr lang="uk-UA" sz="2000" dirty="0">
                <a:latin typeface="Times New Roman" pitchFamily="18" charset="0"/>
                <a:cs typeface="Times New Roman" pitchFamily="18" charset="0"/>
              </a:rPr>
              <a:t> право на </a:t>
            </a:r>
            <a:r>
              <a:rPr lang="uk-UA" sz="2000" dirty="0" err="1">
                <a:latin typeface="Times New Roman" pitchFamily="18" charset="0"/>
                <a:cs typeface="Times New Roman" pitchFamily="18" charset="0"/>
              </a:rPr>
              <a:t>обучение</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воспитание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детей</a:t>
            </a:r>
            <a:r>
              <a:rPr lang="uk-UA" sz="2000" dirty="0">
                <a:latin typeface="Times New Roman" pitchFamily="18" charset="0"/>
                <a:cs typeface="Times New Roman" pitchFamily="18" charset="0"/>
              </a:rPr>
              <a:t> перед </a:t>
            </a:r>
            <a:r>
              <a:rPr lang="uk-UA" sz="2000" dirty="0" err="1">
                <a:latin typeface="Times New Roman" pitchFamily="18" charset="0"/>
                <a:cs typeface="Times New Roman" pitchFamily="18" charset="0"/>
              </a:rPr>
              <a:t>всеми</a:t>
            </a:r>
            <a:r>
              <a:rPr lang="uk-UA" sz="2000" dirty="0">
                <a:latin typeface="Times New Roman" pitchFamily="18" charset="0"/>
                <a:cs typeface="Times New Roman" pitchFamily="18" charset="0"/>
              </a:rPr>
              <a:t> другими </a:t>
            </a:r>
            <a:r>
              <a:rPr lang="uk-UA" sz="2000" dirty="0" err="1">
                <a:latin typeface="Times New Roman" pitchFamily="18" charset="0"/>
                <a:cs typeface="Times New Roman" pitchFamily="18" charset="0"/>
              </a:rPr>
              <a:t>лицами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Они</a:t>
            </a:r>
            <a:r>
              <a:rPr lang="uk-UA" sz="2000" dirty="0">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обязаны</a:t>
            </a:r>
            <a:r>
              <a:rPr lang="uk-UA" sz="2000" dirty="0">
                <a:solidFill>
                  <a:srgbClr val="FF0000"/>
                </a:solidFill>
                <a:latin typeface="Times New Roman" pitchFamily="18" charset="0"/>
                <a:cs typeface="Times New Roman" pitchFamily="18" charset="0"/>
              </a:rPr>
              <a:t> заложить </a:t>
            </a:r>
            <a:r>
              <a:rPr lang="uk-UA" sz="2000" dirty="0" err="1">
                <a:latin typeface="Times New Roman" pitchFamily="18" charset="0"/>
                <a:cs typeface="Times New Roman" pitchFamily="18" charset="0"/>
              </a:rPr>
              <a:t>основы</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физического</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нравственного</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интеллектуального</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развития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личности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ребенка</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a:t>
            </a:r>
            <a:r>
              <a:rPr lang="uk-UA" sz="2000" dirty="0" err="1" smtClean="0">
                <a:solidFill>
                  <a:srgbClr val="FF0000"/>
                </a:solidFill>
                <a:latin typeface="Times New Roman" pitchFamily="18" charset="0"/>
                <a:cs typeface="Times New Roman" pitchFamily="18" charset="0"/>
              </a:rPr>
              <a:t>Родители</a:t>
            </a:r>
            <a:r>
              <a:rPr lang="uk-UA" sz="2000" dirty="0" smtClean="0">
                <a:solidFill>
                  <a:srgbClr val="FF0000"/>
                </a:solidFill>
                <a:latin typeface="Times New Roman" pitchFamily="18" charset="0"/>
                <a:cs typeface="Times New Roman" pitchFamily="18" charset="0"/>
              </a:rPr>
              <a:t> </a:t>
            </a:r>
            <a:r>
              <a:rPr lang="uk-UA" sz="2000" dirty="0">
                <a:latin typeface="Times New Roman" pitchFamily="18" charset="0"/>
                <a:cs typeface="Times New Roman" pitchFamily="18" charset="0"/>
              </a:rPr>
              <a:t>(</a:t>
            </a:r>
            <a:r>
              <a:rPr lang="uk-UA" sz="2000" dirty="0" err="1">
                <a:latin typeface="Times New Roman" pitchFamily="18" charset="0"/>
                <a:cs typeface="Times New Roman" pitchFamily="18" charset="0"/>
              </a:rPr>
              <a:t>законные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представители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несовершеннолетних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обучающихся</a:t>
            </a:r>
            <a:r>
              <a:rPr lang="uk-UA" sz="2000" dirty="0">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имеют</a:t>
            </a:r>
            <a:r>
              <a:rPr lang="uk-UA" sz="2000" dirty="0">
                <a:solidFill>
                  <a:srgbClr val="FF0000"/>
                </a:solidFill>
                <a:latin typeface="Times New Roman" pitchFamily="18" charset="0"/>
                <a:cs typeface="Times New Roman" pitchFamily="18" charset="0"/>
              </a:rPr>
              <a:t> право</a:t>
            </a:r>
            <a:r>
              <a:rPr lang="uk-UA" sz="2000" dirty="0">
                <a:latin typeface="Times New Roman" pitchFamily="18" charset="0"/>
                <a:cs typeface="Times New Roman" pitchFamily="18" charset="0"/>
              </a:rPr>
              <a:t>: </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выбирать</a:t>
            </a:r>
            <a:r>
              <a:rPr lang="uk-UA" sz="2000" dirty="0">
                <a:latin typeface="Times New Roman" pitchFamily="18" charset="0"/>
                <a:cs typeface="Times New Roman" pitchFamily="18" charset="0"/>
              </a:rPr>
              <a:t> до </a:t>
            </a:r>
            <a:r>
              <a:rPr lang="uk-UA" sz="2000" dirty="0" err="1">
                <a:latin typeface="Times New Roman" pitchFamily="18" charset="0"/>
                <a:cs typeface="Times New Roman" pitchFamily="18" charset="0"/>
              </a:rPr>
              <a:t>завершения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получения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ребенком</a:t>
            </a:r>
            <a:r>
              <a:rPr lang="uk-UA" sz="2000" dirty="0">
                <a:latin typeface="Times New Roman" pitchFamily="18" charset="0"/>
                <a:cs typeface="Times New Roman" pitchFamily="18" charset="0"/>
              </a:rPr>
              <a:t> основного </a:t>
            </a:r>
            <a:r>
              <a:rPr lang="uk-UA" sz="2000" dirty="0" err="1">
                <a:latin typeface="Times New Roman" pitchFamily="18" charset="0"/>
                <a:cs typeface="Times New Roman" pitchFamily="18" charset="0"/>
              </a:rPr>
              <a:t>общего</a:t>
            </a:r>
            <a:r>
              <a:rPr lang="uk-UA" sz="2000" dirty="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образования</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знакомиться</a:t>
            </a:r>
            <a:r>
              <a:rPr lang="uk-UA" sz="2000" dirty="0" smtClean="0">
                <a:latin typeface="Times New Roman" pitchFamily="18" charset="0"/>
                <a:cs typeface="Times New Roman" pitchFamily="18" charset="0"/>
              </a:rPr>
              <a:t> </a:t>
            </a:r>
            <a:r>
              <a:rPr lang="uk-UA" sz="2000" dirty="0">
                <a:latin typeface="Times New Roman" pitchFamily="18" charset="0"/>
                <a:cs typeface="Times New Roman" pitchFamily="18" charset="0"/>
              </a:rPr>
              <a:t>с уставом </a:t>
            </a:r>
            <a:r>
              <a:rPr lang="uk-UA" sz="2000" dirty="0" err="1">
                <a:latin typeface="Times New Roman" pitchFamily="18" charset="0"/>
                <a:cs typeface="Times New Roman" pitchFamily="18" charset="0"/>
              </a:rPr>
              <a:t>организации</a:t>
            </a:r>
            <a:r>
              <a:rPr lang="ru-RU" sz="2000" dirty="0">
                <a:latin typeface="Times New Roman" pitchFamily="18" charset="0"/>
                <a:cs typeface="Times New Roman" pitchFamily="18" charset="0"/>
              </a:rPr>
              <a:t> и другими документами</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знакомиться</a:t>
            </a:r>
            <a:r>
              <a:rPr lang="uk-UA" sz="2000" dirty="0">
                <a:latin typeface="Times New Roman" pitchFamily="18" charset="0"/>
                <a:cs typeface="Times New Roman" pitchFamily="18" charset="0"/>
              </a:rPr>
              <a:t> с </a:t>
            </a:r>
            <a:r>
              <a:rPr lang="uk-UA" sz="2000" dirty="0" err="1">
                <a:latin typeface="Times New Roman" pitchFamily="18" charset="0"/>
                <a:cs typeface="Times New Roman" pitchFamily="18" charset="0"/>
              </a:rPr>
              <a:t>содержанием</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образования</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a:latin typeface="Times New Roman" pitchFamily="18" charset="0"/>
                <a:cs typeface="Times New Roman" pitchFamily="18" charset="0"/>
              </a:rPr>
              <a:t>получать </a:t>
            </a:r>
            <a:r>
              <a:rPr lang="uk-UA" sz="2000" dirty="0" err="1">
                <a:latin typeface="Times New Roman" pitchFamily="18" charset="0"/>
                <a:cs typeface="Times New Roman" pitchFamily="18" charset="0"/>
              </a:rPr>
              <a:t>информацию</a:t>
            </a:r>
            <a:r>
              <a:rPr lang="uk-UA" sz="2000" dirty="0">
                <a:latin typeface="Times New Roman" pitchFamily="18" charset="0"/>
                <a:cs typeface="Times New Roman" pitchFamily="18" charset="0"/>
              </a:rPr>
              <a:t> о </a:t>
            </a:r>
            <a:r>
              <a:rPr lang="uk-UA" sz="2000" dirty="0" err="1">
                <a:latin typeface="Times New Roman" pitchFamily="18" charset="0"/>
                <a:cs typeface="Times New Roman" pitchFamily="18" charset="0"/>
              </a:rPr>
              <a:t>всех</a:t>
            </a:r>
            <a:r>
              <a:rPr lang="uk-UA" sz="2000" dirty="0">
                <a:latin typeface="Times New Roman" pitchFamily="18" charset="0"/>
                <a:cs typeface="Times New Roman" pitchFamily="18" charset="0"/>
              </a:rPr>
              <a:t> видах </a:t>
            </a:r>
            <a:r>
              <a:rPr lang="uk-UA" sz="2000" dirty="0" err="1">
                <a:latin typeface="Times New Roman" pitchFamily="18" charset="0"/>
                <a:cs typeface="Times New Roman" pitchFamily="18" charset="0"/>
              </a:rPr>
              <a:t>планируемых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обследований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психологических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психолого-педагогических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обучающихся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давать</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согласие</a:t>
            </a:r>
            <a:r>
              <a:rPr lang="uk-UA" sz="2000" dirty="0">
                <a:latin typeface="Times New Roman" pitchFamily="18" charset="0"/>
                <a:cs typeface="Times New Roman" pitchFamily="18" charset="0"/>
              </a:rPr>
              <a:t> на </a:t>
            </a:r>
            <a:r>
              <a:rPr lang="uk-UA" sz="2000" dirty="0" err="1">
                <a:latin typeface="Times New Roman" pitchFamily="18" charset="0"/>
                <a:cs typeface="Times New Roman" pitchFamily="18" charset="0"/>
              </a:rPr>
              <a:t>проведение</a:t>
            </a:r>
            <a:r>
              <a:rPr lang="uk-UA" sz="2000" dirty="0">
                <a:latin typeface="Times New Roman" pitchFamily="18" charset="0"/>
                <a:cs typeface="Times New Roman" pitchFamily="18" charset="0"/>
              </a:rPr>
              <a:t> таких </a:t>
            </a:r>
            <a:r>
              <a:rPr lang="uk-UA" sz="2000" dirty="0" err="1">
                <a:latin typeface="Times New Roman" pitchFamily="18" charset="0"/>
                <a:cs typeface="Times New Roman" pitchFamily="18" charset="0"/>
              </a:rPr>
              <a:t>обследований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или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участие</a:t>
            </a:r>
            <a:r>
              <a:rPr lang="uk-UA" sz="2000" dirty="0">
                <a:latin typeface="Times New Roman" pitchFamily="18" charset="0"/>
                <a:cs typeface="Times New Roman" pitchFamily="18" charset="0"/>
              </a:rPr>
              <a:t> в таких </a:t>
            </a:r>
            <a:r>
              <a:rPr lang="uk-UA" sz="2000" dirty="0" err="1">
                <a:latin typeface="Times New Roman" pitchFamily="18" charset="0"/>
                <a:cs typeface="Times New Roman" pitchFamily="18" charset="0"/>
              </a:rPr>
              <a:t>обследованиях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отказаться</a:t>
            </a:r>
            <a:r>
              <a:rPr lang="uk-UA" sz="2000" dirty="0">
                <a:latin typeface="Times New Roman" pitchFamily="18" charset="0"/>
                <a:cs typeface="Times New Roman" pitchFamily="18" charset="0"/>
              </a:rPr>
              <a:t> от </a:t>
            </a:r>
            <a:r>
              <a:rPr lang="uk-UA" sz="2000" dirty="0" err="1">
                <a:latin typeface="Times New Roman" pitchFamily="18" charset="0"/>
                <a:cs typeface="Times New Roman" pitchFamily="18" charset="0"/>
              </a:rPr>
              <a:t>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проведения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или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участия</a:t>
            </a:r>
            <a:r>
              <a:rPr lang="uk-UA" sz="2000" dirty="0">
                <a:latin typeface="Times New Roman" pitchFamily="18" charset="0"/>
                <a:cs typeface="Times New Roman" pitchFamily="18" charset="0"/>
              </a:rPr>
              <a:t> в них, получать </a:t>
            </a:r>
            <a:r>
              <a:rPr lang="uk-UA" sz="2000" dirty="0" err="1">
                <a:latin typeface="Times New Roman" pitchFamily="18" charset="0"/>
                <a:cs typeface="Times New Roman" pitchFamily="18" charset="0"/>
              </a:rPr>
              <a:t>информацию</a:t>
            </a:r>
            <a:r>
              <a:rPr lang="uk-UA" sz="2000" dirty="0">
                <a:latin typeface="Times New Roman" pitchFamily="18" charset="0"/>
                <a:cs typeface="Times New Roman" pitchFamily="18" charset="0"/>
              </a:rPr>
              <a:t> о результатах </a:t>
            </a:r>
            <a:r>
              <a:rPr lang="uk-UA" sz="2000" dirty="0" err="1">
                <a:latin typeface="Times New Roman" pitchFamily="18" charset="0"/>
                <a:cs typeface="Times New Roman" pitchFamily="18" charset="0"/>
              </a:rPr>
              <a:t>проведенных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обследований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обучающихся</a:t>
            </a:r>
            <a:r>
              <a:rPr lang="uk-UA" sz="2000" dirty="0">
                <a:latin typeface="Times New Roman" pitchFamily="18" charset="0"/>
                <a:cs typeface="Times New Roman" pitchFamily="18" charset="0"/>
              </a:rPr>
              <a:t>; </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принимать</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участие</a:t>
            </a:r>
            <a:r>
              <a:rPr lang="uk-UA" sz="2000" dirty="0">
                <a:latin typeface="Times New Roman" pitchFamily="18" charset="0"/>
                <a:cs typeface="Times New Roman" pitchFamily="18" charset="0"/>
              </a:rPr>
              <a:t> в </a:t>
            </a:r>
            <a:r>
              <a:rPr lang="uk-UA" sz="2000" dirty="0" err="1">
                <a:latin typeface="Times New Roman" pitchFamily="18" charset="0"/>
                <a:cs typeface="Times New Roman" pitchFamily="18" charset="0"/>
              </a:rPr>
              <a:t>управлении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организацией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осуществляющей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образовательную</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деятельность</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92696"/>
            <a:ext cx="7772400" cy="5760639"/>
          </a:xfrm>
        </p:spPr>
        <p:txBody>
          <a:bodyPr>
            <a:normAutofit/>
          </a:bodyPr>
          <a:lstStyle/>
          <a:p>
            <a:pPr algn="l"/>
            <a:r>
              <a:rPr lang="ru-RU" sz="2400" dirty="0">
                <a:latin typeface="Times New Roman" pitchFamily="18" charset="0"/>
                <a:cs typeface="Times New Roman" pitchFamily="18" charset="0"/>
              </a:rPr>
              <a:t>Родители (законные представители) несовершеннолетних обучающихся </a:t>
            </a:r>
            <a:r>
              <a:rPr lang="ru-RU" sz="2400" dirty="0">
                <a:solidFill>
                  <a:srgbClr val="FF0000"/>
                </a:solidFill>
                <a:latin typeface="Times New Roman" pitchFamily="18" charset="0"/>
                <a:cs typeface="Times New Roman" pitchFamily="18" charset="0"/>
              </a:rPr>
              <a:t>обязаны: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обеспечить получение детьми общего образования; </a:t>
            </a:r>
            <a:br>
              <a:rPr lang="ru-RU" sz="2400" dirty="0">
                <a:latin typeface="Times New Roman" pitchFamily="18" charset="0"/>
                <a:cs typeface="Times New Roman" pitchFamily="18" charset="0"/>
              </a:rPr>
            </a:br>
            <a:r>
              <a:rPr lang="ru-RU" sz="2400" dirty="0">
                <a:solidFill>
                  <a:srgbClr val="FF0000"/>
                </a:solidFill>
                <a:latin typeface="Times New Roman" pitchFamily="18" charset="0"/>
                <a:cs typeface="Times New Roman" pitchFamily="18" charset="0"/>
              </a:rPr>
              <a:t>соблюдать правила внутреннего распорядка </a:t>
            </a:r>
            <a:r>
              <a:rPr lang="ru-RU" sz="2400" dirty="0">
                <a:latin typeface="Times New Roman" pitchFamily="18" charset="0"/>
                <a:cs typeface="Times New Roman" pitchFamily="18" charset="0"/>
              </a:rPr>
              <a:t>организации,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уважать честь и достоинство обучающихся и работников организации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За </a:t>
            </a:r>
            <a:r>
              <a:rPr lang="ru-RU" sz="2400" dirty="0">
                <a:solidFill>
                  <a:srgbClr val="FF0000"/>
                </a:solidFill>
                <a:latin typeface="Times New Roman" pitchFamily="18" charset="0"/>
                <a:cs typeface="Times New Roman" pitchFamily="18" charset="0"/>
              </a:rPr>
              <a:t>неисполнение</a:t>
            </a:r>
            <a:r>
              <a:rPr lang="ru-RU" sz="2400" dirty="0">
                <a:latin typeface="Times New Roman" pitchFamily="18" charset="0"/>
                <a:cs typeface="Times New Roman" pitchFamily="18" charset="0"/>
              </a:rPr>
              <a:t> или ненадлежащее исполнение обязанностей, установленных настоящим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Федеральным законом и иными федеральными законами, родители (законные представители) несовершеннолетних обучающихся </a:t>
            </a:r>
            <a:r>
              <a:rPr lang="ru-RU" sz="2400" dirty="0">
                <a:solidFill>
                  <a:srgbClr val="FF0000"/>
                </a:solidFill>
                <a:latin typeface="Times New Roman" pitchFamily="18" charset="0"/>
                <a:cs typeface="Times New Roman" pitchFamily="18" charset="0"/>
              </a:rPr>
              <a:t>несут ответственность, предусмотренную законодательством Российской Федерации</a:t>
            </a:r>
            <a:r>
              <a:rPr lang="ru-RU" sz="2400" dirty="0">
                <a:solidFill>
                  <a:srgbClr val="FF0000"/>
                </a:solidFill>
              </a:rPr>
              <a:t>.</a:t>
            </a:r>
            <a:br>
              <a:rPr lang="ru-RU" sz="2400" dirty="0">
                <a:solidFill>
                  <a:srgbClr val="FF0000"/>
                </a:solidFill>
              </a:rPr>
            </a:br>
            <a:endParaRPr lang="ru-RU" sz="2400" dirty="0">
              <a:solidFill>
                <a:srgbClr val="FF0000"/>
              </a:solidFill>
            </a:endParaRPr>
          </a:p>
        </p:txBody>
      </p:sp>
    </p:spTree>
    <p:extLst>
      <p:ext uri="{BB962C8B-B14F-4D97-AF65-F5344CB8AC3E}">
        <p14:creationId xmlns:p14="http://schemas.microsoft.com/office/powerpoint/2010/main" val="2947214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08720"/>
            <a:ext cx="7772400" cy="5592113"/>
          </a:xfrm>
        </p:spPr>
        <p:txBody>
          <a:bodyPr>
            <a:noAutofit/>
          </a:bodyPr>
          <a:lstStyle/>
          <a:p>
            <a:pPr algn="l"/>
            <a:r>
              <a:rPr lang="uk-UA" sz="2000" dirty="0" err="1">
                <a:solidFill>
                  <a:schemeClr val="tx2"/>
                </a:solidFill>
                <a:latin typeface="Times New Roman" pitchFamily="18" charset="0"/>
                <a:cs typeface="Times New Roman" pitchFamily="18" charset="0"/>
              </a:rPr>
              <a:t>Статья</a:t>
            </a:r>
            <a:r>
              <a:rPr lang="uk-UA" sz="2000" dirty="0">
                <a:solidFill>
                  <a:schemeClr val="tx2"/>
                </a:solidFill>
                <a:latin typeface="Times New Roman" pitchFamily="18" charset="0"/>
                <a:cs typeface="Times New Roman" pitchFamily="18" charset="0"/>
              </a:rPr>
              <a:t> 54. </a:t>
            </a:r>
            <a:r>
              <a:rPr lang="uk-UA" sz="2000" dirty="0" err="1">
                <a:latin typeface="Times New Roman" pitchFamily="18" charset="0"/>
                <a:cs typeface="Times New Roman" pitchFamily="18" charset="0"/>
              </a:rPr>
              <a:t>Договор</a:t>
            </a:r>
            <a:r>
              <a:rPr lang="uk-UA" sz="2000" dirty="0">
                <a:latin typeface="Times New Roman" pitchFamily="18" charset="0"/>
                <a:cs typeface="Times New Roman" pitchFamily="18" charset="0"/>
              </a:rPr>
              <a:t> об </a:t>
            </a:r>
            <a:r>
              <a:rPr lang="uk-UA" sz="2000" dirty="0" err="1">
                <a:latin typeface="Times New Roman" pitchFamily="18" charset="0"/>
                <a:cs typeface="Times New Roman" pitchFamily="18" charset="0"/>
              </a:rPr>
              <a:t>образовании</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Договор</a:t>
            </a:r>
            <a:r>
              <a:rPr lang="uk-UA" sz="2000" dirty="0">
                <a:latin typeface="Times New Roman" pitchFamily="18" charset="0"/>
                <a:cs typeface="Times New Roman" pitchFamily="18" charset="0"/>
              </a:rPr>
              <a:t> об </a:t>
            </a:r>
            <a:r>
              <a:rPr lang="uk-UA" sz="2000" dirty="0" err="1">
                <a:latin typeface="Times New Roman" pitchFamily="18" charset="0"/>
                <a:cs typeface="Times New Roman" pitchFamily="18" charset="0"/>
              </a:rPr>
              <a:t>образовании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заключается</a:t>
            </a:r>
            <a:r>
              <a:rPr lang="uk-UA" sz="2000" dirty="0">
                <a:latin typeface="Times New Roman" pitchFamily="18" charset="0"/>
                <a:cs typeface="Times New Roman" pitchFamily="18" charset="0"/>
              </a:rPr>
              <a:t> в </a:t>
            </a:r>
            <a:r>
              <a:rPr lang="uk-UA" sz="2000" dirty="0" err="1">
                <a:latin typeface="Times New Roman" pitchFamily="18" charset="0"/>
                <a:cs typeface="Times New Roman" pitchFamily="18" charset="0"/>
              </a:rPr>
              <a:t>простой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письменной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форме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между</a:t>
            </a:r>
            <a:r>
              <a:rPr lang="uk-UA" sz="2000" dirty="0">
                <a:latin typeface="Times New Roman" pitchFamily="18" charset="0"/>
                <a:cs typeface="Times New Roman" pitchFamily="18" charset="0"/>
              </a:rPr>
              <a:t>: </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организацией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осуществляющей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образовательную</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деятельность</a:t>
            </a:r>
            <a:r>
              <a:rPr lang="uk-UA" sz="2000" dirty="0">
                <a:latin typeface="Times New Roman" pitchFamily="18" charset="0"/>
                <a:cs typeface="Times New Roman" pitchFamily="18" charset="0"/>
              </a:rPr>
              <a:t>, и родителями (</a:t>
            </a:r>
            <a:r>
              <a:rPr lang="uk-UA" sz="2000" dirty="0" err="1">
                <a:latin typeface="Times New Roman" pitchFamily="18" charset="0"/>
                <a:cs typeface="Times New Roman" pitchFamily="18" charset="0"/>
              </a:rPr>
              <a:t>законными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представителями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несовершеннолетнего</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лица</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a:latin typeface="Times New Roman" pitchFamily="18" charset="0"/>
                <a:cs typeface="Times New Roman" pitchFamily="18" charset="0"/>
              </a:rPr>
              <a:t>В договоре об </a:t>
            </a:r>
            <a:r>
              <a:rPr lang="uk-UA" sz="2000" dirty="0" err="1">
                <a:latin typeface="Times New Roman" pitchFamily="18" charset="0"/>
                <a:cs typeface="Times New Roman" pitchFamily="18" charset="0"/>
              </a:rPr>
              <a:t>образовании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заключаемом</a:t>
            </a:r>
            <a:r>
              <a:rPr lang="uk-UA" sz="2000" dirty="0">
                <a:latin typeface="Times New Roman" pitchFamily="18" charset="0"/>
                <a:cs typeface="Times New Roman" pitchFamily="18" charset="0"/>
              </a:rPr>
              <a:t> при </a:t>
            </a:r>
            <a:r>
              <a:rPr lang="uk-UA" sz="2000" dirty="0" err="1">
                <a:latin typeface="Times New Roman" pitchFamily="18" charset="0"/>
                <a:cs typeface="Times New Roman" pitchFamily="18" charset="0"/>
              </a:rPr>
              <a:t>приеме</a:t>
            </a:r>
            <a:r>
              <a:rPr lang="uk-UA" sz="2000" dirty="0">
                <a:latin typeface="Times New Roman" pitchFamily="18" charset="0"/>
                <a:cs typeface="Times New Roman" pitchFamily="18" charset="0"/>
              </a:rPr>
              <a:t> на </a:t>
            </a:r>
            <a:r>
              <a:rPr lang="uk-UA" sz="2000" dirty="0" err="1">
                <a:latin typeface="Times New Roman" pitchFamily="18" charset="0"/>
                <a:cs typeface="Times New Roman" pitchFamily="18" charset="0"/>
              </a:rPr>
              <a:t>обучение</a:t>
            </a:r>
            <a:r>
              <a:rPr lang="uk-UA" sz="2000" dirty="0">
                <a:latin typeface="Times New Roman" pitchFamily="18" charset="0"/>
                <a:cs typeface="Times New Roman" pitchFamily="18" charset="0"/>
              </a:rPr>
              <a:t> за </a:t>
            </a:r>
            <a:r>
              <a:rPr lang="uk-UA" sz="2000" dirty="0" err="1">
                <a:latin typeface="Times New Roman" pitchFamily="18" charset="0"/>
                <a:cs typeface="Times New Roman" pitchFamily="18" charset="0"/>
              </a:rPr>
              <a:t>счет</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средств</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физического</a:t>
            </a:r>
            <a:r>
              <a:rPr lang="uk-UA" sz="2000" dirty="0">
                <a:latin typeface="Times New Roman" pitchFamily="18" charset="0"/>
                <a:cs typeface="Times New Roman" pitchFamily="18" charset="0"/>
              </a:rPr>
              <a:t> и (</a:t>
            </a:r>
            <a:r>
              <a:rPr lang="uk-UA" sz="2000" dirty="0" err="1">
                <a:latin typeface="Times New Roman" pitchFamily="18" charset="0"/>
                <a:cs typeface="Times New Roman" pitchFamily="18" charset="0"/>
              </a:rPr>
              <a:t>далее</a:t>
            </a:r>
            <a:r>
              <a:rPr lang="uk-UA" sz="2000" dirty="0">
                <a:latin typeface="Times New Roman" pitchFamily="18" charset="0"/>
                <a:cs typeface="Times New Roman" pitchFamily="18" charset="0"/>
              </a:rPr>
              <a:t> - </a:t>
            </a:r>
            <a:r>
              <a:rPr lang="uk-UA" sz="2000" dirty="0" err="1">
                <a:latin typeface="Times New Roman" pitchFamily="18" charset="0"/>
                <a:cs typeface="Times New Roman" pitchFamily="18" charset="0"/>
              </a:rPr>
              <a:t>договор</a:t>
            </a:r>
            <a:r>
              <a:rPr lang="uk-UA" sz="2000" dirty="0">
                <a:latin typeface="Times New Roman" pitchFamily="18" charset="0"/>
                <a:cs typeface="Times New Roman" pitchFamily="18" charset="0"/>
              </a:rPr>
              <a:t> об </a:t>
            </a:r>
            <a:r>
              <a:rPr lang="uk-UA" sz="2000" dirty="0" err="1">
                <a:latin typeface="Times New Roman" pitchFamily="18" charset="0"/>
                <a:cs typeface="Times New Roman" pitchFamily="18" charset="0"/>
              </a:rPr>
              <a:t>оказании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платных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услуг), </a:t>
            </a:r>
            <a:r>
              <a:rPr lang="uk-UA" sz="2000" dirty="0" err="1">
                <a:latin typeface="Times New Roman" pitchFamily="18" charset="0"/>
                <a:cs typeface="Times New Roman" pitchFamily="18" charset="0"/>
              </a:rPr>
              <a:t>указываются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полная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стоимость</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платных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услуг</a:t>
            </a:r>
            <a:r>
              <a:rPr lang="ru-RU" sz="2000" dirty="0">
                <a:latin typeface="Times New Roman" pitchFamily="18" charset="0"/>
                <a:cs typeface="Times New Roman" pitchFamily="18" charset="0"/>
              </a:rPr>
              <a:t>, срок </a:t>
            </a:r>
            <a:r>
              <a:rPr lang="uk-UA" sz="2000" dirty="0">
                <a:latin typeface="Times New Roman" pitchFamily="18" charset="0"/>
                <a:cs typeface="Times New Roman" pitchFamily="18" charset="0"/>
              </a:rPr>
              <a:t> и порядок </a:t>
            </a:r>
            <a:r>
              <a:rPr lang="uk-UA" sz="2000" dirty="0" err="1">
                <a:latin typeface="Times New Roman" pitchFamily="18" charset="0"/>
                <a:cs typeface="Times New Roman" pitchFamily="18" charset="0"/>
              </a:rPr>
              <a:t>их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оплаты</a:t>
            </a:r>
            <a:r>
              <a:rPr lang="ru-RU" sz="2000" dirty="0">
                <a:latin typeface="Times New Roman" pitchFamily="18" charset="0"/>
                <a:cs typeface="Times New Roman" pitchFamily="18" charset="0"/>
              </a:rPr>
              <a:t>, </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основаниями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прекращения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отношений</a:t>
            </a:r>
            <a:r>
              <a:rPr lang="uk-UA" sz="2000" dirty="0">
                <a:latin typeface="Times New Roman" pitchFamily="18" charset="0"/>
                <a:cs typeface="Times New Roman" pitchFamily="18" charset="0"/>
              </a:rPr>
              <a:t> по </a:t>
            </a:r>
            <a:r>
              <a:rPr lang="uk-UA" sz="2000" dirty="0" err="1">
                <a:latin typeface="Times New Roman" pitchFamily="18" charset="0"/>
                <a:cs typeface="Times New Roman" pitchFamily="18" charset="0"/>
              </a:rPr>
              <a:t>инициативе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организации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договор</a:t>
            </a:r>
            <a:r>
              <a:rPr lang="uk-UA" sz="2000" dirty="0">
                <a:latin typeface="Times New Roman" pitchFamily="18" charset="0"/>
                <a:cs typeface="Times New Roman" pitchFamily="18" charset="0"/>
              </a:rPr>
              <a:t> об </a:t>
            </a:r>
            <a:r>
              <a:rPr lang="uk-UA" sz="2000" dirty="0" err="1">
                <a:latin typeface="Times New Roman" pitchFamily="18" charset="0"/>
                <a:cs typeface="Times New Roman" pitchFamily="18" charset="0"/>
              </a:rPr>
              <a:t>оказании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платных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услуг </a:t>
            </a:r>
            <a:r>
              <a:rPr lang="uk-UA" sz="2000" dirty="0" err="1">
                <a:solidFill>
                  <a:srgbClr val="FF0000"/>
                </a:solidFill>
                <a:latin typeface="Times New Roman" pitchFamily="18" charset="0"/>
                <a:cs typeface="Times New Roman" pitchFamily="18" charset="0"/>
              </a:rPr>
              <a:t>может</a:t>
            </a:r>
            <a:r>
              <a:rPr lang="uk-UA" sz="2000" dirty="0">
                <a:solidFill>
                  <a:srgbClr val="FF0000"/>
                </a:solidFill>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быть</a:t>
            </a:r>
            <a:r>
              <a:rPr lang="uk-UA" sz="2000" dirty="0">
                <a:solidFill>
                  <a:srgbClr val="FF0000"/>
                </a:solidFill>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расторгнут</a:t>
            </a:r>
            <a:r>
              <a:rPr lang="uk-UA" sz="2000" dirty="0">
                <a:solidFill>
                  <a:srgbClr val="FF0000"/>
                </a:solidFill>
                <a:latin typeface="Times New Roman" pitchFamily="18" charset="0"/>
                <a:cs typeface="Times New Roman" pitchFamily="18" charset="0"/>
              </a:rPr>
              <a:t> в </a:t>
            </a:r>
            <a:r>
              <a:rPr lang="uk-UA" sz="2000" dirty="0" err="1">
                <a:solidFill>
                  <a:srgbClr val="FF0000"/>
                </a:solidFill>
                <a:latin typeface="Times New Roman" pitchFamily="18" charset="0"/>
                <a:cs typeface="Times New Roman" pitchFamily="18" charset="0"/>
              </a:rPr>
              <a:t>одностороннем</a:t>
            </a:r>
            <a:r>
              <a:rPr lang="uk-UA" sz="2000" dirty="0">
                <a:solidFill>
                  <a:srgbClr val="FF0000"/>
                </a:solidFill>
                <a:latin typeface="Times New Roman" pitchFamily="18" charset="0"/>
                <a:cs typeface="Times New Roman" pitchFamily="18" charset="0"/>
              </a:rPr>
              <a:t> </a:t>
            </a:r>
            <a:r>
              <a:rPr lang="uk-UA" sz="2000" dirty="0" err="1">
                <a:latin typeface="Times New Roman" pitchFamily="18" charset="0"/>
                <a:cs typeface="Times New Roman" pitchFamily="18" charset="0"/>
              </a:rPr>
              <a:t>порядке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этой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организацией</a:t>
            </a:r>
            <a:r>
              <a:rPr lang="uk-UA" sz="2000" dirty="0">
                <a:latin typeface="Times New Roman" pitchFamily="18" charset="0"/>
                <a:cs typeface="Times New Roman" pitchFamily="18" charset="0"/>
              </a:rPr>
              <a:t> в </a:t>
            </a:r>
            <a:r>
              <a:rPr lang="uk-UA" sz="2000" dirty="0" err="1">
                <a:latin typeface="Times New Roman" pitchFamily="18" charset="0"/>
                <a:cs typeface="Times New Roman" pitchFamily="18" charset="0"/>
              </a:rPr>
              <a:t>случае</a:t>
            </a:r>
            <a:r>
              <a:rPr lang="uk-UA" sz="2000" dirty="0">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просрочки</a:t>
            </a:r>
            <a:r>
              <a:rPr lang="uk-UA" sz="2000" dirty="0">
                <a:solidFill>
                  <a:srgbClr val="FF0000"/>
                </a:solidFill>
                <a:latin typeface="Times New Roman" pitchFamily="18" charset="0"/>
                <a:cs typeface="Times New Roman" pitchFamily="18" charset="0"/>
              </a:rPr>
              <a:t> </a:t>
            </a:r>
            <a:r>
              <a:rPr lang="uk-UA" sz="2000" dirty="0" err="1">
                <a:solidFill>
                  <a:srgbClr val="FF0000"/>
                </a:solidFill>
                <a:latin typeface="Times New Roman" pitchFamily="18" charset="0"/>
                <a:cs typeface="Times New Roman" pitchFamily="18" charset="0"/>
              </a:rPr>
              <a:t>оплаты</a:t>
            </a:r>
            <a:r>
              <a:rPr lang="uk-UA" sz="2000" dirty="0">
                <a:solidFill>
                  <a:srgbClr val="FF0000"/>
                </a:solidFill>
                <a:latin typeface="Times New Roman" pitchFamily="18" charset="0"/>
                <a:cs typeface="Times New Roman" pitchFamily="18" charset="0"/>
              </a:rPr>
              <a:t> </a:t>
            </a:r>
            <a:r>
              <a:rPr lang="uk-UA" sz="2000" dirty="0" err="1">
                <a:latin typeface="Times New Roman" pitchFamily="18" charset="0"/>
                <a:cs typeface="Times New Roman" pitchFamily="18" charset="0"/>
              </a:rPr>
              <a:t>стоимости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платных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услуг</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uk-UA" sz="2000" dirty="0" err="1">
                <a:latin typeface="Times New Roman" pitchFamily="18" charset="0"/>
                <a:cs typeface="Times New Roman" pitchFamily="18" charset="0"/>
              </a:rPr>
              <a:t>Основания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расторжения</a:t>
            </a:r>
            <a:r>
              <a:rPr lang="uk-UA" sz="2000" dirty="0">
                <a:latin typeface="Times New Roman" pitchFamily="18" charset="0"/>
                <a:cs typeface="Times New Roman" pitchFamily="18" charset="0"/>
              </a:rPr>
              <a:t> в </a:t>
            </a:r>
            <a:r>
              <a:rPr lang="uk-UA" sz="2000" dirty="0" err="1">
                <a:latin typeface="Times New Roman" pitchFamily="18" charset="0"/>
                <a:cs typeface="Times New Roman" pitchFamily="18" charset="0"/>
              </a:rPr>
              <a:t>одностороннем</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порядке</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организацией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договора</a:t>
            </a:r>
            <a:r>
              <a:rPr lang="uk-UA" sz="2000" dirty="0">
                <a:latin typeface="Times New Roman" pitchFamily="18" charset="0"/>
                <a:cs typeface="Times New Roman" pitchFamily="18" charset="0"/>
              </a:rPr>
              <a:t> об </a:t>
            </a:r>
            <a:r>
              <a:rPr lang="uk-UA" sz="2000" dirty="0" err="1">
                <a:latin typeface="Times New Roman" pitchFamily="18" charset="0"/>
                <a:cs typeface="Times New Roman" pitchFamily="18" charset="0"/>
              </a:rPr>
              <a:t>оказании</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платных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услуг </a:t>
            </a:r>
            <a:r>
              <a:rPr lang="uk-UA" sz="2000" dirty="0" err="1">
                <a:latin typeface="Times New Roman" pitchFamily="18" charset="0"/>
                <a:cs typeface="Times New Roman" pitchFamily="18" charset="0"/>
              </a:rPr>
              <a:t>указываются</a:t>
            </a:r>
            <a:r>
              <a:rPr lang="uk-UA" sz="2000" dirty="0">
                <a:latin typeface="Times New Roman" pitchFamily="18" charset="0"/>
                <a:cs typeface="Times New Roman" pitchFamily="18" charset="0"/>
              </a:rPr>
              <a:t> в договоре. </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uk-UA" sz="2000" dirty="0">
                <a:latin typeface="Times New Roman" pitchFamily="18" charset="0"/>
                <a:cs typeface="Times New Roman" pitchFamily="18" charset="0"/>
              </a:rPr>
              <a:t>Правила </a:t>
            </a:r>
            <a:r>
              <a:rPr lang="uk-UA" sz="2000" dirty="0" err="1">
                <a:latin typeface="Times New Roman" pitchFamily="18" charset="0"/>
                <a:cs typeface="Times New Roman" pitchFamily="18" charset="0"/>
              </a:rPr>
              <a:t>оказания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платных</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образовательных</a:t>
            </a:r>
            <a:r>
              <a:rPr lang="uk-UA" sz="2000" dirty="0">
                <a:latin typeface="Times New Roman" pitchFamily="18" charset="0"/>
                <a:cs typeface="Times New Roman" pitchFamily="18" charset="0"/>
              </a:rPr>
              <a:t> услуг </a:t>
            </a:r>
            <a:r>
              <a:rPr lang="uk-UA" sz="2000" dirty="0" err="1">
                <a:latin typeface="Times New Roman" pitchFamily="18" charset="0"/>
                <a:cs typeface="Times New Roman" pitchFamily="18" charset="0"/>
              </a:rPr>
              <a:t>утверждаются</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Правительством</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Российской</a:t>
            </a: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Федерации</a:t>
            </a:r>
            <a:r>
              <a:rPr lang="uk-UA" sz="2000" dirty="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214290"/>
            <a:ext cx="8715436" cy="6357982"/>
          </a:xfrm>
        </p:spPr>
        <p:txBody>
          <a:bodyPr>
            <a:normAutofit/>
          </a:bodyPr>
          <a:lstStyle/>
          <a:p>
            <a:pPr algn="l"/>
            <a:r>
              <a:rPr lang="uk-UA" sz="2200" dirty="0" err="1">
                <a:solidFill>
                  <a:schemeClr val="tx2"/>
                </a:solidFill>
                <a:latin typeface="Times New Roman" pitchFamily="18" charset="0"/>
                <a:cs typeface="Times New Roman" pitchFamily="18" charset="0"/>
              </a:rPr>
              <a:t>Статья</a:t>
            </a:r>
            <a:r>
              <a:rPr lang="uk-UA" sz="2200" dirty="0">
                <a:solidFill>
                  <a:schemeClr val="tx2"/>
                </a:solidFill>
                <a:latin typeface="Times New Roman" pitchFamily="18" charset="0"/>
                <a:cs typeface="Times New Roman" pitchFamily="18" charset="0"/>
              </a:rPr>
              <a:t> 58. </a:t>
            </a:r>
            <a:r>
              <a:rPr lang="uk-UA" sz="2200" dirty="0" err="1">
                <a:latin typeface="Times New Roman" pitchFamily="18" charset="0"/>
                <a:cs typeface="Times New Roman" pitchFamily="18" charset="0"/>
              </a:rPr>
              <a:t>Промежуточная</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аттестация</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обучающихся</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uk-UA" sz="2200" dirty="0" err="1">
                <a:latin typeface="Times New Roman" pitchFamily="18" charset="0"/>
                <a:cs typeface="Times New Roman" pitchFamily="18" charset="0"/>
              </a:rPr>
              <a:t>Освоение</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образовательной</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программы</a:t>
            </a:r>
            <a:r>
              <a:rPr lang="ru-RU" sz="2200" dirty="0">
                <a:latin typeface="Times New Roman" pitchFamily="18" charset="0"/>
                <a:cs typeface="Times New Roman" pitchFamily="18" charset="0"/>
              </a:rPr>
              <a:t> сопровождается промежуточной аттестацией.</a:t>
            </a:r>
            <a:br>
              <a:rPr lang="ru-RU" sz="2200" dirty="0">
                <a:latin typeface="Times New Roman" pitchFamily="18" charset="0"/>
                <a:cs typeface="Times New Roman" pitchFamily="18" charset="0"/>
              </a:rPr>
            </a:br>
            <a:r>
              <a:rPr lang="uk-UA" sz="2200" dirty="0" err="1">
                <a:latin typeface="Times New Roman" pitchFamily="18" charset="0"/>
                <a:cs typeface="Times New Roman" pitchFamily="18" charset="0"/>
              </a:rPr>
              <a:t>Неудовлетворительные</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результаты</a:t>
            </a:r>
            <a:r>
              <a:rPr lang="uk-UA" sz="2200" dirty="0">
                <a:latin typeface="Times New Roman" pitchFamily="18" charset="0"/>
                <a:cs typeface="Times New Roman" pitchFamily="18" charset="0"/>
              </a:rPr>
              <a:t> </a:t>
            </a:r>
            <a:r>
              <a:rPr lang="uk-UA" sz="2200" dirty="0" err="1">
                <a:solidFill>
                  <a:srgbClr val="FF0000"/>
                </a:solidFill>
                <a:latin typeface="Times New Roman" pitchFamily="18" charset="0"/>
                <a:cs typeface="Times New Roman" pitchFamily="18" charset="0"/>
              </a:rPr>
              <a:t>промежуточной</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аттестации</a:t>
            </a:r>
            <a:r>
              <a:rPr lang="uk-UA" sz="2200" dirty="0">
                <a:latin typeface="Times New Roman" pitchFamily="18" charset="0"/>
                <a:cs typeface="Times New Roman" pitchFamily="18" charset="0"/>
              </a:rPr>
              <a:t> по </a:t>
            </a:r>
            <a:r>
              <a:rPr lang="uk-UA" sz="2200" dirty="0">
                <a:solidFill>
                  <a:srgbClr val="FF0000"/>
                </a:solidFill>
                <a:latin typeface="Times New Roman" pitchFamily="18" charset="0"/>
                <a:cs typeface="Times New Roman" pitchFamily="18" charset="0"/>
              </a:rPr>
              <a:t>одному</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или</a:t>
            </a:r>
            <a:r>
              <a:rPr lang="uk-UA" sz="2200" dirty="0">
                <a:latin typeface="Times New Roman" pitchFamily="18" charset="0"/>
                <a:cs typeface="Times New Roman" pitchFamily="18" charset="0"/>
              </a:rPr>
              <a:t> </a:t>
            </a:r>
            <a:r>
              <a:rPr lang="uk-UA" sz="2200" dirty="0" err="1">
                <a:solidFill>
                  <a:srgbClr val="FF0000"/>
                </a:solidFill>
                <a:latin typeface="Times New Roman" pitchFamily="18" charset="0"/>
                <a:cs typeface="Times New Roman" pitchFamily="18" charset="0"/>
              </a:rPr>
              <a:t>нескольким</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учебным</a:t>
            </a:r>
            <a:r>
              <a:rPr lang="uk-UA" sz="2200" dirty="0">
                <a:latin typeface="Times New Roman" pitchFamily="18" charset="0"/>
                <a:cs typeface="Times New Roman" pitchFamily="18" charset="0"/>
              </a:rPr>
              <a:t> предметам, </a:t>
            </a:r>
            <a:r>
              <a:rPr lang="uk-UA" sz="2200" dirty="0" err="1">
                <a:latin typeface="Times New Roman" pitchFamily="18" charset="0"/>
                <a:cs typeface="Times New Roman" pitchFamily="18" charset="0"/>
              </a:rPr>
              <a:t>образовательной</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программы</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или</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непрохождение</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промежуточной</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аттестации</a:t>
            </a:r>
            <a:r>
              <a:rPr lang="uk-UA" sz="2200" dirty="0">
                <a:latin typeface="Times New Roman" pitchFamily="18" charset="0"/>
                <a:cs typeface="Times New Roman" pitchFamily="18" charset="0"/>
              </a:rPr>
              <a:t> при </a:t>
            </a:r>
            <a:r>
              <a:rPr lang="uk-UA" sz="2200" dirty="0" err="1">
                <a:latin typeface="Times New Roman" pitchFamily="18" charset="0"/>
                <a:cs typeface="Times New Roman" pitchFamily="18" charset="0"/>
              </a:rPr>
              <a:t>отсутствии</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уважительных</a:t>
            </a:r>
            <a:r>
              <a:rPr lang="uk-UA" sz="2200" dirty="0">
                <a:latin typeface="Times New Roman" pitchFamily="18" charset="0"/>
                <a:cs typeface="Times New Roman" pitchFamily="18" charset="0"/>
              </a:rPr>
              <a:t> причин </a:t>
            </a:r>
            <a:r>
              <a:rPr lang="uk-UA" sz="2200" dirty="0" err="1">
                <a:latin typeface="Times New Roman" pitchFamily="18" charset="0"/>
                <a:cs typeface="Times New Roman" pitchFamily="18" charset="0"/>
              </a:rPr>
              <a:t>признаются</a:t>
            </a:r>
            <a:r>
              <a:rPr lang="uk-UA" sz="2200" dirty="0">
                <a:latin typeface="Times New Roman" pitchFamily="18" charset="0"/>
                <a:cs typeface="Times New Roman" pitchFamily="18" charset="0"/>
              </a:rPr>
              <a:t> </a:t>
            </a:r>
            <a:r>
              <a:rPr lang="uk-UA" sz="2200" i="1" dirty="0" err="1">
                <a:latin typeface="Times New Roman" pitchFamily="18" charset="0"/>
                <a:cs typeface="Times New Roman" pitchFamily="18" charset="0"/>
              </a:rPr>
              <a:t>академической</a:t>
            </a:r>
            <a:r>
              <a:rPr lang="uk-UA" sz="2200" i="1" dirty="0">
                <a:latin typeface="Times New Roman" pitchFamily="18" charset="0"/>
                <a:cs typeface="Times New Roman" pitchFamily="18" charset="0"/>
              </a:rPr>
              <a:t> </a:t>
            </a:r>
            <a:r>
              <a:rPr lang="uk-UA" sz="2200" i="1" dirty="0" err="1">
                <a:latin typeface="Times New Roman" pitchFamily="18" charset="0"/>
                <a:cs typeface="Times New Roman" pitchFamily="18" charset="0"/>
              </a:rPr>
              <a:t>задолженностью</a:t>
            </a:r>
            <a:r>
              <a:rPr lang="uk-UA" sz="2200" dirty="0">
                <a:latin typeface="Times New Roman" pitchFamily="18" charset="0"/>
                <a:cs typeface="Times New Roman" pitchFamily="18" charset="0"/>
              </a:rPr>
              <a:t>. </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uk-UA" sz="2200" dirty="0" err="1">
                <a:latin typeface="Times New Roman" pitchFamily="18" charset="0"/>
                <a:cs typeface="Times New Roman" pitchFamily="18" charset="0"/>
              </a:rPr>
              <a:t>Обучающиеся</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обязаны</a:t>
            </a:r>
            <a:r>
              <a:rPr lang="uk-UA" sz="2200" dirty="0">
                <a:latin typeface="Times New Roman" pitchFamily="18" charset="0"/>
                <a:cs typeface="Times New Roman" pitchFamily="18" charset="0"/>
              </a:rPr>
              <a:t> </a:t>
            </a:r>
            <a:r>
              <a:rPr lang="uk-UA" sz="2200" dirty="0" err="1">
                <a:latin typeface="Times New Roman" pitchFamily="18" charset="0"/>
                <a:cs typeface="Times New Roman" pitchFamily="18" charset="0"/>
              </a:rPr>
              <a:t>ликвидировать</a:t>
            </a:r>
            <a:r>
              <a:rPr lang="uk-UA" sz="2200" dirty="0">
                <a:latin typeface="Times New Roman" pitchFamily="18" charset="0"/>
                <a:cs typeface="Times New Roman" pitchFamily="18" charset="0"/>
              </a:rPr>
              <a:t> </a:t>
            </a:r>
            <a:r>
              <a:rPr lang="uk-UA" sz="2200" dirty="0" err="1">
                <a:solidFill>
                  <a:srgbClr val="FF0000"/>
                </a:solidFill>
                <a:latin typeface="Times New Roman" pitchFamily="18" charset="0"/>
                <a:cs typeface="Times New Roman" pitchFamily="18" charset="0"/>
              </a:rPr>
              <a:t>академическую</a:t>
            </a:r>
            <a:r>
              <a:rPr lang="uk-UA" sz="2200" dirty="0">
                <a:solidFill>
                  <a:srgbClr val="FF0000"/>
                </a:solidFill>
                <a:latin typeface="Times New Roman" pitchFamily="18" charset="0"/>
                <a:cs typeface="Times New Roman" pitchFamily="18" charset="0"/>
              </a:rPr>
              <a:t> </a:t>
            </a:r>
            <a:r>
              <a:rPr lang="uk-UA" sz="2200" dirty="0" err="1">
                <a:solidFill>
                  <a:srgbClr val="FF0000"/>
                </a:solidFill>
                <a:latin typeface="Times New Roman" pitchFamily="18" charset="0"/>
                <a:cs typeface="Times New Roman" pitchFamily="18" charset="0"/>
              </a:rPr>
              <a:t>задолженность</a:t>
            </a:r>
            <a:r>
              <a:rPr lang="ru-RU" sz="2200" dirty="0">
                <a:solidFill>
                  <a:srgbClr val="FF0000"/>
                </a:solidFill>
                <a:latin typeface="Times New Roman" pitchFamily="18" charset="0"/>
                <a:cs typeface="Times New Roman" pitchFamily="18" charset="0"/>
              </a:rPr>
              <a:t> </a:t>
            </a:r>
            <a:r>
              <a:rPr lang="ru-RU" sz="2200" dirty="0">
                <a:latin typeface="Times New Roman" pitchFamily="18" charset="0"/>
                <a:cs typeface="Times New Roman" pitchFamily="18" charset="0"/>
              </a:rPr>
              <a:t>не более 2 раз в срок, определяемый организацией в пределах 1 года с момента ее образования.</a:t>
            </a:r>
            <a:r>
              <a:rPr lang="uk-UA" sz="2200" dirty="0">
                <a:latin typeface="Times New Roman" pitchFamily="18" charset="0"/>
                <a:cs typeface="Times New Roman" pitchFamily="18" charset="0"/>
              </a:rPr>
              <a:t>. </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8"/>
            <a:ext cx="7772400" cy="5544615"/>
          </a:xfrm>
        </p:spPr>
        <p:txBody>
          <a:bodyPr>
            <a:normAutofit/>
          </a:bodyPr>
          <a:lstStyle/>
          <a:p>
            <a:pPr algn="l"/>
            <a:r>
              <a:rPr lang="ru-RU" sz="2400" dirty="0">
                <a:latin typeface="Times New Roman" pitchFamily="18" charset="0"/>
                <a:cs typeface="Times New Roman" pitchFamily="18" charset="0"/>
              </a:rPr>
              <a:t>Для проведения промежуточной аттестации во второй раз образовательной организацией создается </a:t>
            </a:r>
            <a:r>
              <a:rPr lang="ru-RU" sz="2400" dirty="0">
                <a:solidFill>
                  <a:srgbClr val="FF0000"/>
                </a:solidFill>
                <a:latin typeface="Times New Roman" pitchFamily="18" charset="0"/>
                <a:cs typeface="Times New Roman" pitchFamily="18" charset="0"/>
              </a:rPr>
              <a:t>комиссия</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Обучающиеся, не прошедшие промежуточной аттестации по уважительным причинам или имеющие академическую задолженность, переводятся в следующий класс или на следующий курс условно.</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Обучающиеся, </a:t>
            </a:r>
            <a:r>
              <a:rPr lang="ru-RU" sz="2400" dirty="0">
                <a:solidFill>
                  <a:srgbClr val="FF0000"/>
                </a:solidFill>
                <a:latin typeface="Times New Roman" pitchFamily="18" charset="0"/>
                <a:cs typeface="Times New Roman" pitchFamily="18" charset="0"/>
              </a:rPr>
              <a:t>не ликвидировавшие </a:t>
            </a:r>
            <a:r>
              <a:rPr lang="ru-RU" sz="2400" dirty="0">
                <a:latin typeface="Times New Roman" pitchFamily="18" charset="0"/>
                <a:cs typeface="Times New Roman" pitchFamily="18" charset="0"/>
              </a:rPr>
              <a:t>в установленные сроки академической задолженности с момента ее образования, оставляются </a:t>
            </a:r>
            <a:r>
              <a:rPr lang="ru-RU" sz="2400" dirty="0">
                <a:solidFill>
                  <a:srgbClr val="FF0000"/>
                </a:solidFill>
                <a:latin typeface="Times New Roman" pitchFamily="18" charset="0"/>
                <a:cs typeface="Times New Roman" pitchFamily="18" charset="0"/>
              </a:rPr>
              <a:t>на повторное обучение</a:t>
            </a:r>
            <a:r>
              <a:rPr lang="ru-RU" sz="2400" dirty="0">
                <a:latin typeface="Times New Roman" pitchFamily="18" charset="0"/>
                <a:cs typeface="Times New Roman" pitchFamily="18" charset="0"/>
              </a:rPr>
              <a:t>, переводятся на обучение по адаптированным образовательным программам в соответствии с рекомендациями </a:t>
            </a:r>
            <a:r>
              <a:rPr lang="ru-RU" sz="2400" dirty="0">
                <a:solidFill>
                  <a:srgbClr val="FF0000"/>
                </a:solidFill>
                <a:latin typeface="Times New Roman" pitchFamily="18" charset="0"/>
                <a:cs typeface="Times New Roman" pitchFamily="18" charset="0"/>
              </a:rPr>
              <a:t>психолого-медико-педагогической комиссии. </a:t>
            </a:r>
            <a:br>
              <a:rPr lang="ru-RU" sz="2400" dirty="0">
                <a:solidFill>
                  <a:srgbClr val="FF0000"/>
                </a:solidFill>
                <a:latin typeface="Times New Roman" pitchFamily="18" charset="0"/>
                <a:cs typeface="Times New Roman" pitchFamily="18" charset="0"/>
              </a:rPr>
            </a:br>
            <a:endParaRPr lang="ru-RU"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5037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57166"/>
            <a:ext cx="7772400" cy="6286543"/>
          </a:xfrm>
        </p:spPr>
        <p:txBody>
          <a:bodyPr>
            <a:normAutofit/>
          </a:bodyPr>
          <a:lstStyle/>
          <a:p>
            <a:pPr algn="l"/>
            <a:r>
              <a:rPr lang="uk-UA" sz="2400" dirty="0" err="1">
                <a:solidFill>
                  <a:schemeClr val="tx2"/>
                </a:solidFill>
                <a:latin typeface="Times New Roman" pitchFamily="18" charset="0"/>
                <a:cs typeface="Times New Roman" pitchFamily="18" charset="0"/>
              </a:rPr>
              <a:t>Статья</a:t>
            </a:r>
            <a:r>
              <a:rPr lang="uk-UA" sz="2400" dirty="0">
                <a:solidFill>
                  <a:schemeClr val="tx2"/>
                </a:solidFill>
                <a:latin typeface="Times New Roman" pitchFamily="18" charset="0"/>
                <a:cs typeface="Times New Roman" pitchFamily="18" charset="0"/>
              </a:rPr>
              <a:t> 59. </a:t>
            </a:r>
            <a:r>
              <a:rPr lang="uk-UA" sz="2400" dirty="0" err="1">
                <a:solidFill>
                  <a:srgbClr val="FF0000"/>
                </a:solidFill>
                <a:latin typeface="Times New Roman" pitchFamily="18" charset="0"/>
                <a:cs typeface="Times New Roman" pitchFamily="18" charset="0"/>
              </a:rPr>
              <a:t>Итоговая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аттестация</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является </a:t>
            </a:r>
            <a:r>
              <a:rPr lang="ru-RU" sz="2400" dirty="0">
                <a:solidFill>
                  <a:srgbClr val="FF0000"/>
                </a:solidFill>
                <a:latin typeface="Times New Roman" pitchFamily="18" charset="0"/>
                <a:cs typeface="Times New Roman" pitchFamily="18" charset="0"/>
              </a:rPr>
              <a:t>обязательной</a:t>
            </a:r>
            <a:r>
              <a:rPr lang="ru-RU" sz="2400" dirty="0">
                <a:latin typeface="Times New Roman" pitchFamily="18" charset="0"/>
                <a:cs typeface="Times New Roman" pitchFamily="18" charset="0"/>
              </a:rPr>
              <a:t> и проводится в форме, установленной организацией.</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1. </a:t>
            </a:r>
            <a:r>
              <a:rPr lang="uk-UA" sz="2400" dirty="0" err="1">
                <a:latin typeface="Times New Roman" pitchFamily="18" charset="0"/>
                <a:cs typeface="Times New Roman" pitchFamily="18" charset="0"/>
              </a:rPr>
              <a:t>Итоговая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аттестация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представляет</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собой</a:t>
            </a:r>
            <a:r>
              <a:rPr lang="uk-UA" sz="2400" dirty="0">
                <a:latin typeface="Times New Roman" pitchFamily="18" charset="0"/>
                <a:cs typeface="Times New Roman" pitchFamily="18" charset="0"/>
              </a:rPr>
              <a:t> форму </a:t>
            </a:r>
            <a:r>
              <a:rPr lang="uk-UA" sz="2400" dirty="0" err="1">
                <a:latin typeface="Times New Roman" pitchFamily="18" charset="0"/>
                <a:cs typeface="Times New Roman" pitchFamily="18" charset="0"/>
              </a:rPr>
              <a:t>оценки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степени</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уровня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освоения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обучающимися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2. </a:t>
            </a:r>
            <a:r>
              <a:rPr lang="uk-UA" sz="2400" dirty="0" err="1">
                <a:latin typeface="Times New Roman" pitchFamily="18" charset="0"/>
                <a:cs typeface="Times New Roman" pitchFamily="18" charset="0"/>
              </a:rPr>
              <a:t>Итоговая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аттестация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проводится</a:t>
            </a:r>
            <a:r>
              <a:rPr lang="uk-UA" sz="2400" dirty="0">
                <a:latin typeface="Times New Roman" pitchFamily="18" charset="0"/>
                <a:cs typeface="Times New Roman" pitchFamily="18" charset="0"/>
              </a:rPr>
              <a:t> на </a:t>
            </a:r>
            <a:r>
              <a:rPr lang="uk-UA" sz="2400" dirty="0" err="1">
                <a:latin typeface="Times New Roman" pitchFamily="18" charset="0"/>
                <a:cs typeface="Times New Roman" pitchFamily="18" charset="0"/>
              </a:rPr>
              <a:t>основе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принципов</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объективности</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независимости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оценки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качества</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подготовки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обучающихся</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3. </a:t>
            </a:r>
            <a:r>
              <a:rPr lang="uk-UA" sz="2400" dirty="0" err="1">
                <a:latin typeface="Times New Roman" pitchFamily="18" charset="0"/>
                <a:cs typeface="Times New Roman" pitchFamily="18" charset="0"/>
              </a:rPr>
              <a:t>Итоговая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аттестация</a:t>
            </a:r>
            <a:r>
              <a:rPr lang="ru-RU" sz="2400" dirty="0">
                <a:latin typeface="Times New Roman" pitchFamily="18" charset="0"/>
                <a:cs typeface="Times New Roman" pitchFamily="18" charset="0"/>
              </a:rPr>
              <a:t>-</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завершающая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освоение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Начальное общее образование это уровень</a:t>
            </a:r>
            <a:r>
              <a:rPr lang="ru-RU" sz="2400" dirty="0" smtClean="0">
                <a:latin typeface="Times New Roman" pitchFamily="18" charset="0"/>
                <a:cs typeface="Times New Roman" pitchFamily="18" charset="0"/>
              </a:rPr>
              <a:t>. Обучающиеся</a:t>
            </a:r>
            <a:r>
              <a:rPr lang="ru-RU" sz="2400" dirty="0">
                <a:latin typeface="Times New Roman" pitchFamily="18" charset="0"/>
                <a:cs typeface="Times New Roman" pitchFamily="18" charset="0"/>
              </a:rPr>
              <a:t>, </a:t>
            </a:r>
            <a:r>
              <a:rPr lang="ru-RU" sz="2400" dirty="0">
                <a:solidFill>
                  <a:srgbClr val="FF0000"/>
                </a:solidFill>
                <a:latin typeface="Times New Roman" pitchFamily="18" charset="0"/>
                <a:cs typeface="Times New Roman" pitchFamily="18" charset="0"/>
              </a:rPr>
              <a:t>не освоившие </a:t>
            </a:r>
            <a:r>
              <a:rPr lang="ru-RU" sz="2400" dirty="0">
                <a:latin typeface="Times New Roman" pitchFamily="18" charset="0"/>
                <a:cs typeface="Times New Roman" pitchFamily="18" charset="0"/>
              </a:rPr>
              <a:t>основные образовательные программы начального общего образования </a:t>
            </a:r>
            <a:r>
              <a:rPr lang="ru-RU" sz="2400" dirty="0">
                <a:solidFill>
                  <a:srgbClr val="FF0000"/>
                </a:solidFill>
                <a:latin typeface="Times New Roman" pitchFamily="18" charset="0"/>
                <a:cs typeface="Times New Roman" pitchFamily="18" charset="0"/>
              </a:rPr>
              <a:t>не допускаются </a:t>
            </a:r>
            <a:r>
              <a:rPr lang="ru-RU" sz="2400" dirty="0">
                <a:latin typeface="Times New Roman" pitchFamily="18" charset="0"/>
                <a:cs typeface="Times New Roman" pitchFamily="18" charset="0"/>
              </a:rPr>
              <a:t>к обучению на следующих уровнях.</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80"/>
            <a:ext cx="7772400" cy="5929354"/>
          </a:xfrm>
        </p:spPr>
        <p:txBody>
          <a:bodyPr>
            <a:normAutofit fontScale="90000"/>
          </a:bodyPr>
          <a:lstStyle/>
          <a:p>
            <a:pPr algn="l"/>
            <a:r>
              <a:rPr lang="uk-UA" sz="2800" b="1" dirty="0">
                <a:latin typeface="Times New Roman" pitchFamily="18" charset="0"/>
                <a:cs typeface="Times New Roman" pitchFamily="18" charset="0"/>
              </a:rPr>
              <a:t>Глава 1. ОБЩИЕ ПОЛОЖЕНИЯ</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uk-UA" sz="3100" i="1" dirty="0" err="1" smtClean="0">
                <a:solidFill>
                  <a:schemeClr val="tx2"/>
                </a:solidFill>
                <a:latin typeface="Times New Roman" pitchFamily="18" charset="0"/>
                <a:cs typeface="Times New Roman" pitchFamily="18" charset="0"/>
              </a:rPr>
              <a:t>Статья</a:t>
            </a:r>
            <a:r>
              <a:rPr lang="uk-UA" sz="3100" i="1" dirty="0" smtClean="0">
                <a:solidFill>
                  <a:schemeClr val="tx2"/>
                </a:solidFill>
                <a:latin typeface="Times New Roman" pitchFamily="18" charset="0"/>
                <a:cs typeface="Times New Roman" pitchFamily="18" charset="0"/>
              </a:rPr>
              <a:t> 1.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uk-UA" sz="3100" dirty="0" smtClean="0">
                <a:latin typeface="Times New Roman" pitchFamily="18" charset="0"/>
                <a:cs typeface="Times New Roman" pitchFamily="18" charset="0"/>
              </a:rPr>
              <a:t>1. Предметом </a:t>
            </a:r>
            <a:r>
              <a:rPr lang="uk-UA" sz="3100" dirty="0" err="1" smtClean="0">
                <a:latin typeface="Times New Roman" pitchFamily="18" charset="0"/>
                <a:cs typeface="Times New Roman" pitchFamily="18" charset="0"/>
              </a:rPr>
              <a:t>регулирования</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настоящего</a:t>
            </a:r>
            <a:r>
              <a:rPr lang="uk-UA" sz="3100" dirty="0">
                <a:latin typeface="Times New Roman" pitchFamily="18" charset="0"/>
                <a:cs typeface="Times New Roman" pitchFamily="18" charset="0"/>
              </a:rPr>
              <a:t> </a:t>
            </a:r>
            <a:r>
              <a:rPr lang="uk-UA" sz="3100" dirty="0" smtClean="0">
                <a:latin typeface="Times New Roman" pitchFamily="18" charset="0"/>
                <a:cs typeface="Times New Roman" pitchFamily="18" charset="0"/>
              </a:rPr>
              <a:t>Федерального </a:t>
            </a:r>
            <a:r>
              <a:rPr lang="uk-UA" sz="3100" dirty="0" err="1" smtClean="0">
                <a:latin typeface="Times New Roman" pitchFamily="18" charset="0"/>
                <a:cs typeface="Times New Roman" pitchFamily="18" charset="0"/>
              </a:rPr>
              <a:t>закона</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являются</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общественные</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отношения</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возникающие</a:t>
            </a:r>
            <a:r>
              <a:rPr lang="uk-UA" sz="3100" dirty="0" smtClean="0">
                <a:latin typeface="Times New Roman" pitchFamily="18" charset="0"/>
                <a:cs typeface="Times New Roman" pitchFamily="18" charset="0"/>
              </a:rPr>
              <a:t> в </a:t>
            </a:r>
            <a:r>
              <a:rPr lang="uk-UA" sz="3100" dirty="0" err="1" smtClean="0">
                <a:latin typeface="Times New Roman" pitchFamily="18" charset="0"/>
                <a:cs typeface="Times New Roman" pitchFamily="18" charset="0"/>
              </a:rPr>
              <a:t>связи</a:t>
            </a:r>
            <a:r>
              <a:rPr lang="uk-UA" sz="3100" dirty="0" smtClean="0">
                <a:latin typeface="Times New Roman" pitchFamily="18" charset="0"/>
                <a:cs typeface="Times New Roman" pitchFamily="18" charset="0"/>
              </a:rPr>
              <a:t> с </a:t>
            </a:r>
            <a:r>
              <a:rPr lang="uk-UA" sz="3100" dirty="0" err="1" smtClean="0">
                <a:latin typeface="Times New Roman" pitchFamily="18" charset="0"/>
                <a:cs typeface="Times New Roman" pitchFamily="18" charset="0"/>
              </a:rPr>
              <a:t>реализацией</a:t>
            </a:r>
            <a:r>
              <a:rPr lang="uk-UA" sz="3100" dirty="0" smtClean="0">
                <a:latin typeface="Times New Roman" pitchFamily="18" charset="0"/>
                <a:cs typeface="Times New Roman" pitchFamily="18" charset="0"/>
              </a:rPr>
              <a:t> права на </a:t>
            </a:r>
            <a:r>
              <a:rPr lang="uk-UA" sz="3100" dirty="0" err="1" smtClean="0">
                <a:latin typeface="Times New Roman" pitchFamily="18" charset="0"/>
                <a:cs typeface="Times New Roman" pitchFamily="18" charset="0"/>
              </a:rPr>
              <a:t>образование</a:t>
            </a:r>
            <a:r>
              <a:rPr lang="ru-RU" sz="3100" dirty="0" smtClean="0">
                <a:latin typeface="Times New Roman" pitchFamily="18" charset="0"/>
                <a:cs typeface="Times New Roman" pitchFamily="18" charset="0"/>
              </a:rPr>
              <a:t>.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З</a:t>
            </a:r>
            <a:r>
              <a:rPr lang="uk-UA" sz="3100" dirty="0" err="1" smtClean="0">
                <a:latin typeface="Times New Roman" pitchFamily="18" charset="0"/>
                <a:cs typeface="Times New Roman" pitchFamily="18" charset="0"/>
              </a:rPr>
              <a:t>акон</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устанавливает</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правовые</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организационные</a:t>
            </a:r>
            <a:r>
              <a:rPr lang="uk-UA" sz="3100" dirty="0" smtClean="0">
                <a:latin typeface="Times New Roman" pitchFamily="18" charset="0"/>
                <a:cs typeface="Times New Roman" pitchFamily="18" charset="0"/>
              </a:rPr>
              <a:t> и </a:t>
            </a:r>
            <a:r>
              <a:rPr lang="uk-UA" sz="3100" dirty="0" err="1" smtClean="0">
                <a:latin typeface="Times New Roman" pitchFamily="18" charset="0"/>
                <a:cs typeface="Times New Roman" pitchFamily="18" charset="0"/>
              </a:rPr>
              <a:t>экономические</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основы</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образования</a:t>
            </a:r>
            <a:r>
              <a:rPr lang="uk-UA" sz="3100" dirty="0" smtClean="0">
                <a:latin typeface="Times New Roman" pitchFamily="18" charset="0"/>
                <a:cs typeface="Times New Roman" pitchFamily="18" charset="0"/>
              </a:rPr>
              <a:t> в </a:t>
            </a:r>
            <a:r>
              <a:rPr lang="uk-UA" sz="3100" dirty="0" err="1" smtClean="0">
                <a:latin typeface="Times New Roman" pitchFamily="18" charset="0"/>
                <a:cs typeface="Times New Roman" pitchFamily="18" charset="0"/>
              </a:rPr>
              <a:t>Российской</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Федерации</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основные</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принципы</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государственной</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политики</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Российской</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Федерации</a:t>
            </a:r>
            <a:r>
              <a:rPr lang="uk-UA" sz="3100" dirty="0" smtClean="0">
                <a:latin typeface="Times New Roman" pitchFamily="18" charset="0"/>
                <a:cs typeface="Times New Roman" pitchFamily="18" charset="0"/>
              </a:rPr>
              <a:t> в </a:t>
            </a:r>
            <a:r>
              <a:rPr lang="uk-UA" sz="3100" dirty="0" err="1" smtClean="0">
                <a:latin typeface="Times New Roman" pitchFamily="18" charset="0"/>
                <a:cs typeface="Times New Roman" pitchFamily="18" charset="0"/>
              </a:rPr>
              <a:t>сфере</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образования</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общие</a:t>
            </a:r>
            <a:r>
              <a:rPr lang="uk-UA" sz="3100" dirty="0" smtClean="0">
                <a:latin typeface="Times New Roman" pitchFamily="18" charset="0"/>
                <a:cs typeface="Times New Roman" pitchFamily="18" charset="0"/>
              </a:rPr>
              <a:t> правила </a:t>
            </a:r>
            <a:r>
              <a:rPr lang="uk-UA" sz="3100" dirty="0" err="1" smtClean="0">
                <a:latin typeface="Times New Roman" pitchFamily="18" charset="0"/>
                <a:cs typeface="Times New Roman" pitchFamily="18" charset="0"/>
              </a:rPr>
              <a:t>функционирования</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системы</a:t>
            </a:r>
            <a:r>
              <a:rPr lang="uk-UA" sz="3100" dirty="0" smtClean="0">
                <a:latin typeface="Times New Roman" pitchFamily="18" charset="0"/>
                <a:cs typeface="Times New Roman" pitchFamily="18" charset="0"/>
              </a:rPr>
              <a:t> </a:t>
            </a:r>
            <a:r>
              <a:rPr lang="uk-UA" sz="3100" dirty="0" err="1" smtClean="0">
                <a:latin typeface="Times New Roman" pitchFamily="18" charset="0"/>
                <a:cs typeface="Times New Roman" pitchFamily="18" charset="0"/>
              </a:rPr>
              <a:t>образования</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692696"/>
            <a:ext cx="8572560" cy="5951013"/>
          </a:xfrm>
        </p:spPr>
        <p:txBody>
          <a:bodyPr>
            <a:normAutofit/>
          </a:bodyPr>
          <a:lstStyle/>
          <a:p>
            <a:pPr algn="l"/>
            <a:r>
              <a:rPr lang="uk-UA" sz="2400" dirty="0" err="1">
                <a:solidFill>
                  <a:schemeClr val="tx2"/>
                </a:solidFill>
                <a:latin typeface="Times New Roman" pitchFamily="18" charset="0"/>
                <a:cs typeface="Times New Roman" pitchFamily="18" charset="0"/>
              </a:rPr>
              <a:t>Статья</a:t>
            </a:r>
            <a:r>
              <a:rPr lang="uk-UA" sz="2400" dirty="0">
                <a:solidFill>
                  <a:schemeClr val="tx2"/>
                </a:solidFill>
                <a:latin typeface="Times New Roman" pitchFamily="18" charset="0"/>
                <a:cs typeface="Times New Roman" pitchFamily="18" charset="0"/>
              </a:rPr>
              <a:t> 79. </a:t>
            </a:r>
            <a:r>
              <a:rPr lang="uk-UA" sz="2400" dirty="0" err="1">
                <a:latin typeface="Times New Roman" pitchFamily="18" charset="0"/>
                <a:cs typeface="Times New Roman" pitchFamily="18" charset="0"/>
              </a:rPr>
              <a:t>Организация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получения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обучающимися</a:t>
            </a:r>
            <a:r>
              <a:rPr lang="uk-UA" sz="2400" dirty="0">
                <a:latin typeface="Times New Roman" pitchFamily="18" charset="0"/>
                <a:cs typeface="Times New Roman" pitchFamily="18" charset="0"/>
              </a:rPr>
              <a:t> с </a:t>
            </a:r>
            <a:r>
              <a:rPr lang="uk-UA" sz="2400" dirty="0" err="1">
                <a:latin typeface="Times New Roman" pitchFamily="18" charset="0"/>
                <a:cs typeface="Times New Roman" pitchFamily="18" charset="0"/>
              </a:rPr>
              <a:t>ограниченными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возможностями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здоровья</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1. </a:t>
            </a:r>
            <a:r>
              <a:rPr lang="uk-UA" sz="2400" dirty="0" err="1">
                <a:latin typeface="Times New Roman" pitchFamily="18" charset="0"/>
                <a:cs typeface="Times New Roman" pitchFamily="18" charset="0"/>
              </a:rPr>
              <a:t>Содержание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условия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организации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обучения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воспитания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обучающихся</a:t>
            </a:r>
            <a:r>
              <a:rPr lang="uk-UA" sz="2400" dirty="0">
                <a:latin typeface="Times New Roman" pitchFamily="18" charset="0"/>
                <a:cs typeface="Times New Roman" pitchFamily="18" charset="0"/>
              </a:rPr>
              <a:t> с </a:t>
            </a:r>
            <a:r>
              <a:rPr lang="uk-UA" sz="2400" dirty="0" err="1">
                <a:latin typeface="Times New Roman" pitchFamily="18" charset="0"/>
                <a:cs typeface="Times New Roman" pitchFamily="18" charset="0"/>
              </a:rPr>
              <a:t>ограниченными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возможностями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здоровья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определяются</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адаптированной</a:t>
            </a:r>
            <a:r>
              <a:rPr lang="uk-UA" sz="2400" dirty="0">
                <a:solidFill>
                  <a:srgbClr val="FF0000"/>
                </a:solidFill>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программой</a:t>
            </a:r>
            <a:r>
              <a:rPr lang="uk-UA" sz="2400" dirty="0">
                <a:latin typeface="Times New Roman" pitchFamily="18" charset="0"/>
                <a:cs typeface="Times New Roman" pitchFamily="18" charset="0"/>
              </a:rPr>
              <a:t>, а для </a:t>
            </a:r>
            <a:r>
              <a:rPr lang="uk-UA" sz="2400" dirty="0" err="1">
                <a:latin typeface="Times New Roman" pitchFamily="18" charset="0"/>
                <a:cs typeface="Times New Roman" pitchFamily="18" charset="0"/>
              </a:rPr>
              <a:t>инвалидов</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также</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соответствии</a:t>
            </a:r>
            <a:r>
              <a:rPr lang="uk-UA" sz="2400" dirty="0">
                <a:latin typeface="Times New Roman" pitchFamily="18" charset="0"/>
                <a:cs typeface="Times New Roman" pitchFamily="18" charset="0"/>
              </a:rPr>
              <a:t> с </a:t>
            </a:r>
            <a:r>
              <a:rPr lang="uk-UA" sz="2400" dirty="0" err="1">
                <a:latin typeface="Times New Roman" pitchFamily="18" charset="0"/>
                <a:cs typeface="Times New Roman" pitchFamily="18" charset="0"/>
              </a:rPr>
              <a:t>индивидуальной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программой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реабилитации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инвалида</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2. </a:t>
            </a:r>
            <a:r>
              <a:rPr lang="uk-UA" sz="2400" dirty="0" err="1">
                <a:latin typeface="Times New Roman" pitchFamily="18" charset="0"/>
                <a:cs typeface="Times New Roman" pitchFamily="18" charset="0"/>
              </a:rPr>
              <a:t>Общее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обучающихся</a:t>
            </a:r>
            <a:r>
              <a:rPr lang="uk-UA" sz="2400" dirty="0">
                <a:latin typeface="Times New Roman" pitchFamily="18" charset="0"/>
                <a:cs typeface="Times New Roman" pitchFamily="18" charset="0"/>
              </a:rPr>
              <a:t> с </a:t>
            </a:r>
            <a:r>
              <a:rPr lang="uk-UA" sz="2400" dirty="0" err="1">
                <a:latin typeface="Times New Roman" pitchFamily="18" charset="0"/>
                <a:cs typeface="Times New Roman" pitchFamily="18" charset="0"/>
              </a:rPr>
              <a:t>ограниченными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возможностями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здоровья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осуществляется</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организациях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осуществляющих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образовательную</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деятельность</a:t>
            </a:r>
            <a:r>
              <a:rPr lang="uk-UA" sz="2400" dirty="0">
                <a:latin typeface="Times New Roman" pitchFamily="18" charset="0"/>
                <a:cs typeface="Times New Roman" pitchFamily="18" charset="0"/>
              </a:rPr>
              <a:t> по </a:t>
            </a:r>
            <a:r>
              <a:rPr lang="uk-UA" sz="2400" dirty="0" err="1">
                <a:latin typeface="Times New Roman" pitchFamily="18" charset="0"/>
                <a:cs typeface="Times New Roman" pitchFamily="18" charset="0"/>
              </a:rPr>
              <a:t>адаптированным</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основным</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общеобразовательным</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программам</a:t>
            </a:r>
            <a:r>
              <a:rPr lang="uk-UA" sz="2400" dirty="0">
                <a:latin typeface="Times New Roman" pitchFamily="18" charset="0"/>
                <a:cs typeface="Times New Roman" pitchFamily="18" charset="0"/>
              </a:rPr>
              <a:t>. В таких </a:t>
            </a:r>
            <a:r>
              <a:rPr lang="uk-UA" sz="2400" dirty="0" err="1">
                <a:latin typeface="Times New Roman" pitchFamily="18" charset="0"/>
                <a:cs typeface="Times New Roman" pitchFamily="18" charset="0"/>
              </a:rPr>
              <a:t>организациях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создаются</a:t>
            </a:r>
            <a:r>
              <a:rPr lang="uk-UA" sz="2400" dirty="0">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специальные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условия</a:t>
            </a:r>
            <a:r>
              <a:rPr lang="uk-UA" sz="2400" dirty="0">
                <a:solidFill>
                  <a:srgbClr val="FF0000"/>
                </a:solidFill>
                <a:latin typeface="Times New Roman" pitchFamily="18" charset="0"/>
                <a:cs typeface="Times New Roman" pitchFamily="18" charset="0"/>
              </a:rPr>
              <a:t> </a:t>
            </a:r>
            <a:r>
              <a:rPr lang="uk-UA" sz="2400" dirty="0">
                <a:latin typeface="Times New Roman" pitchFamily="18" charset="0"/>
                <a:cs typeface="Times New Roman" pitchFamily="18" charset="0"/>
              </a:rPr>
              <a:t>для </a:t>
            </a:r>
            <a:r>
              <a:rPr lang="uk-UA" sz="2400" dirty="0" err="1">
                <a:latin typeface="Times New Roman" pitchFamily="18" charset="0"/>
                <a:cs typeface="Times New Roman" pitchFamily="18" charset="0"/>
              </a:rPr>
              <a:t>получения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указанными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обучающимися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80728"/>
            <a:ext cx="7772400" cy="5328592"/>
          </a:xfrm>
        </p:spPr>
        <p:txBody>
          <a:bodyPr>
            <a:normAutofit fontScale="90000"/>
          </a:bodyPr>
          <a:lstStyle/>
          <a:p>
            <a:pPr algn="l"/>
            <a:r>
              <a:rPr lang="ru-RU" sz="2000" dirty="0"/>
              <a:t>3</a:t>
            </a:r>
            <a:r>
              <a:rPr lang="ru-RU" sz="2200" dirty="0">
                <a:latin typeface="Times New Roman" pitchFamily="18" charset="0"/>
                <a:cs typeface="Times New Roman" pitchFamily="18" charset="0"/>
              </a:rPr>
              <a:t>. </a:t>
            </a:r>
            <a:r>
              <a:rPr lang="ru-RU" sz="2200" dirty="0">
                <a:solidFill>
                  <a:srgbClr val="FF0000"/>
                </a:solidFill>
                <a:latin typeface="Times New Roman" pitchFamily="18" charset="0"/>
                <a:cs typeface="Times New Roman" pitchFamily="18" charset="0"/>
              </a:rPr>
              <a:t>Под специальными условиями </a:t>
            </a:r>
            <a:r>
              <a:rPr lang="ru-RU" sz="2200" dirty="0">
                <a:latin typeface="Times New Roman" pitchFamily="18" charset="0"/>
                <a:cs typeface="Times New Roman" pitchFamily="18" charset="0"/>
              </a:rPr>
              <a:t>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включающие в себя использование </a:t>
            </a:r>
            <a:r>
              <a:rPr lang="ru-RU" sz="2200" dirty="0">
                <a:solidFill>
                  <a:srgbClr val="FF0000"/>
                </a:solidFill>
                <a:latin typeface="Times New Roman" pitchFamily="18" charset="0"/>
                <a:cs typeface="Times New Roman" pitchFamily="18" charset="0"/>
              </a:rPr>
              <a:t>специальных образовательных программ </a:t>
            </a:r>
            <a:r>
              <a:rPr lang="ru-RU" sz="2200" dirty="0">
                <a:latin typeface="Times New Roman" pitchFamily="18" charset="0"/>
                <a:cs typeface="Times New Roman" pitchFamily="18" charset="0"/>
              </a:rPr>
              <a:t>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a:t>
            </a:r>
            <a:r>
              <a:rPr lang="ru-RU" sz="2200" dirty="0">
                <a:solidFill>
                  <a:srgbClr val="FF0000"/>
                </a:solidFill>
                <a:latin typeface="Times New Roman" pitchFamily="18" charset="0"/>
                <a:cs typeface="Times New Roman" pitchFamily="18" charset="0"/>
              </a:rPr>
              <a:t>групповых и индивидуальных коррекционных занятий</a:t>
            </a:r>
            <a:r>
              <a:rPr lang="ru-RU" sz="2200" dirty="0">
                <a:latin typeface="Times New Roman" pitchFamily="18" charset="0"/>
                <a:cs typeface="Times New Roman" pitchFamily="18" charset="0"/>
              </a:rPr>
              <a:t>, обеспечение доступа в здания организаций, осуществляющих образовательную деятельность, и другие условия, без которых невозможно или затруднено освоение образовательных программ обучающимися с ограниченными возможностями здоровья. </a:t>
            </a:r>
          </a:p>
        </p:txBody>
      </p:sp>
    </p:spTree>
    <p:extLst>
      <p:ext uri="{BB962C8B-B14F-4D97-AF65-F5344CB8AC3E}">
        <p14:creationId xmlns:p14="http://schemas.microsoft.com/office/powerpoint/2010/main" val="500163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08720"/>
            <a:ext cx="7772400" cy="5184576"/>
          </a:xfrm>
        </p:spPr>
        <p:txBody>
          <a:bodyPr>
            <a:noAutofit/>
          </a:bodyPr>
          <a:lstStyle/>
          <a:p>
            <a:pPr algn="l"/>
            <a:r>
              <a:rPr lang="ru-RU" sz="2000" dirty="0">
                <a:latin typeface="Times New Roman" pitchFamily="18" charset="0"/>
                <a:cs typeface="Times New Roman" pitchFamily="18" charset="0"/>
              </a:rPr>
              <a:t>4. Образование обучающихся с ограниченными возможностями здоровья может быть организовано как совместно с другими обучающимися, так и в </a:t>
            </a:r>
            <a:r>
              <a:rPr lang="ru-RU" sz="2000" dirty="0">
                <a:solidFill>
                  <a:srgbClr val="FF0000"/>
                </a:solidFill>
                <a:latin typeface="Times New Roman" pitchFamily="18" charset="0"/>
                <a:cs typeface="Times New Roman" pitchFamily="18" charset="0"/>
              </a:rPr>
              <a:t>отдельных классах</a:t>
            </a:r>
            <a:r>
              <a:rPr lang="ru-RU" sz="2000" dirty="0">
                <a:latin typeface="Times New Roman" pitchFamily="18" charset="0"/>
                <a:cs typeface="Times New Roman" pitchFamily="18" charset="0"/>
              </a:rPr>
              <a:t>, группах или в </a:t>
            </a:r>
            <a:r>
              <a:rPr lang="ru-RU" sz="2000" dirty="0">
                <a:solidFill>
                  <a:srgbClr val="FF0000"/>
                </a:solidFill>
                <a:latin typeface="Times New Roman" pitchFamily="18" charset="0"/>
                <a:cs typeface="Times New Roman" pitchFamily="18" charset="0"/>
              </a:rPr>
              <a:t>отдельных организациях</a:t>
            </a:r>
            <a:r>
              <a:rPr lang="ru-RU" sz="2000" dirty="0">
                <a:latin typeface="Times New Roman" pitchFamily="18" charset="0"/>
                <a:cs typeface="Times New Roman" pitchFamily="18" charset="0"/>
              </a:rPr>
              <a:t>, осуществляющих образовательную деятельность.</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Отдельные организации, осуществляющие образовательную деятельность по адаптированным основным общеобразовательным программам, создаются органами государственной власти субъектов Российской Федерации для глухих, слабослышащих, позднооглохших, слепых, слабовидящих, </a:t>
            </a:r>
            <a:r>
              <a:rPr lang="ru-RU" sz="2000" dirty="0">
                <a:solidFill>
                  <a:srgbClr val="FF0000"/>
                </a:solidFill>
                <a:latin typeface="Times New Roman" pitchFamily="18" charset="0"/>
                <a:cs typeface="Times New Roman" pitchFamily="18" charset="0"/>
              </a:rPr>
              <a:t>с тяжелыми нарушениями </a:t>
            </a:r>
            <a:r>
              <a:rPr lang="ru-RU" sz="2000" dirty="0">
                <a:latin typeface="Times New Roman" pitchFamily="18" charset="0"/>
                <a:cs typeface="Times New Roman" pitchFamily="18" charset="0"/>
              </a:rPr>
              <a:t>речи, с нарушениями опорно-двигательного аппарата, с задержкой психического развития, с умственной отсталостью, с расстройствами аутистического спектра, со сложными дефектами и других обучающихся с ограниченными возможностями здоровья.</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Обучающиеся с ОВЗ обеспечиваются </a:t>
            </a:r>
            <a:r>
              <a:rPr lang="ru-RU" sz="2000" dirty="0">
                <a:solidFill>
                  <a:srgbClr val="FF0000"/>
                </a:solidFill>
                <a:latin typeface="Times New Roman" pitchFamily="18" charset="0"/>
                <a:cs typeface="Times New Roman" pitchFamily="18" charset="0"/>
              </a:rPr>
              <a:t>2 разовым </a:t>
            </a:r>
            <a:r>
              <a:rPr lang="ru-RU" sz="2000" dirty="0">
                <a:latin typeface="Times New Roman" pitchFamily="18" charset="0"/>
                <a:cs typeface="Times New Roman" pitchFamily="18" charset="0"/>
              </a:rPr>
              <a:t>бесплатным питанием.</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226567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14489"/>
            <a:ext cx="7772400" cy="1885962"/>
          </a:xfrm>
        </p:spPr>
        <p:txBody>
          <a:bodyPr>
            <a:normAutofit fontScale="90000"/>
          </a:bodyPr>
          <a:lstStyle/>
          <a:p>
            <a:r>
              <a:rPr lang="uk-UA" dirty="0" err="1">
                <a:solidFill>
                  <a:schemeClr val="tx2"/>
                </a:solidFill>
              </a:rPr>
              <a:t>Статья</a:t>
            </a:r>
            <a:r>
              <a:rPr lang="uk-UA" dirty="0">
                <a:solidFill>
                  <a:schemeClr val="tx2"/>
                </a:solidFill>
              </a:rPr>
              <a:t> 95. </a:t>
            </a:r>
            <a:r>
              <a:rPr lang="uk-UA" dirty="0" err="1"/>
              <a:t>Независимая</a:t>
            </a:r>
            <a:r>
              <a:rPr lang="uk-UA" dirty="0"/>
              <a:t> </a:t>
            </a:r>
            <a:r>
              <a:rPr lang="uk-UA" dirty="0" err="1"/>
              <a:t>оценка</a:t>
            </a:r>
            <a:r>
              <a:rPr lang="uk-UA" dirty="0"/>
              <a:t> </a:t>
            </a:r>
            <a:r>
              <a:rPr lang="uk-UA" dirty="0" err="1"/>
              <a:t>качества</a:t>
            </a:r>
            <a:r>
              <a:rPr lang="uk-UA" dirty="0"/>
              <a:t> </a:t>
            </a:r>
            <a:r>
              <a:rPr lang="uk-UA" dirty="0" err="1"/>
              <a:t>образования</a:t>
            </a: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715436" cy="6440510"/>
          </a:xfrm>
        </p:spPr>
        <p:txBody>
          <a:bodyPr>
            <a:noAutofit/>
          </a:bodyPr>
          <a:lstStyle/>
          <a:p>
            <a:pPr algn="l"/>
            <a:r>
              <a:rPr lang="uk-UA" sz="1600" i="1" dirty="0" err="1">
                <a:solidFill>
                  <a:schemeClr val="tx2"/>
                </a:solidFill>
                <a:latin typeface="Times New Roman" pitchFamily="18" charset="0"/>
                <a:cs typeface="Times New Roman" pitchFamily="18" charset="0"/>
              </a:rPr>
              <a:t>Статья</a:t>
            </a:r>
            <a:r>
              <a:rPr lang="uk-UA" sz="1600" i="1" dirty="0">
                <a:solidFill>
                  <a:schemeClr val="tx2"/>
                </a:solidFill>
                <a:latin typeface="Times New Roman" pitchFamily="18" charset="0"/>
                <a:cs typeface="Times New Roman" pitchFamily="18" charset="0"/>
              </a:rPr>
              <a:t> 2.</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Основные</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понятия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используемые</a:t>
            </a:r>
            <a:r>
              <a:rPr lang="uk-UA" sz="1600" dirty="0">
                <a:latin typeface="Times New Roman" pitchFamily="18" charset="0"/>
                <a:cs typeface="Times New Roman" pitchFamily="18" charset="0"/>
              </a:rPr>
              <a:t> в </a:t>
            </a:r>
            <a:r>
              <a:rPr lang="uk-UA" sz="1600" dirty="0" err="1">
                <a:latin typeface="Times New Roman" pitchFamily="18" charset="0"/>
                <a:cs typeface="Times New Roman" pitchFamily="18" charset="0"/>
              </a:rPr>
              <a:t>настоящем</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Федеральном</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законе</a:t>
            </a: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uk-UA" sz="1600" dirty="0" err="1">
                <a:latin typeface="Times New Roman" pitchFamily="18" charset="0"/>
                <a:cs typeface="Times New Roman" pitchFamily="18" charset="0"/>
              </a:rPr>
              <a:t>Образование</a:t>
            </a:r>
            <a:r>
              <a:rPr lang="ru-RU"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воспитание</a:t>
            </a:r>
            <a:r>
              <a:rPr lang="ru-RU"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обучение</a:t>
            </a:r>
            <a:r>
              <a:rPr lang="uk-UA" sz="1600" dirty="0">
                <a:latin typeface="Times New Roman" pitchFamily="18" charset="0"/>
                <a:cs typeface="Times New Roman" pitchFamily="18" charset="0"/>
              </a:rPr>
              <a:t> </a:t>
            </a:r>
            <a:r>
              <a:rPr lang="ru-RU" sz="1600" dirty="0">
                <a:latin typeface="Times New Roman" pitchFamily="18" charset="0"/>
                <a:cs typeface="Times New Roman" pitchFamily="18" charset="0"/>
              </a:rPr>
              <a:t>…</a:t>
            </a:r>
            <a:br>
              <a:rPr lang="ru-RU" sz="16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уровень</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образования</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завершенный</a:t>
            </a:r>
            <a:r>
              <a:rPr lang="uk-UA" sz="1400" dirty="0">
                <a:latin typeface="Times New Roman" pitchFamily="18" charset="0"/>
                <a:cs typeface="Times New Roman" pitchFamily="18" charset="0"/>
              </a:rPr>
              <a:t> цикл </a:t>
            </a:r>
            <a:r>
              <a:rPr lang="uk-UA" sz="1400" dirty="0" err="1">
                <a:latin typeface="Times New Roman" pitchFamily="18" charset="0"/>
                <a:cs typeface="Times New Roman" pitchFamily="18" charset="0"/>
              </a:rPr>
              <a:t>образования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характеризующийся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определенной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единой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совокупностью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требований</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федеральный</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государственный</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образовательный</a:t>
            </a:r>
            <a:r>
              <a:rPr lang="uk-UA" sz="1400" b="1" i="1" dirty="0">
                <a:solidFill>
                  <a:srgbClr val="FF0000"/>
                </a:solidFill>
                <a:latin typeface="Times New Roman" pitchFamily="18" charset="0"/>
                <a:cs typeface="Times New Roman" pitchFamily="18" charset="0"/>
              </a:rPr>
              <a:t> стандарт</a:t>
            </a:r>
            <a:r>
              <a:rPr lang="ru-RU" sz="1400" b="1" i="1" dirty="0">
                <a:solidFill>
                  <a:srgbClr val="FF0000"/>
                </a:solidFill>
                <a:latin typeface="Times New Roman" pitchFamily="18" charset="0"/>
                <a:cs typeface="Times New Roman" pitchFamily="18" charset="0"/>
              </a:rPr>
              <a:t>(ФГОС)</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совокупность</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обязательных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требований</a:t>
            </a:r>
            <a:r>
              <a:rPr lang="uk-UA" sz="1400" dirty="0">
                <a:latin typeface="Times New Roman" pitchFamily="18" charset="0"/>
                <a:cs typeface="Times New Roman" pitchFamily="18" charset="0"/>
              </a:rPr>
              <a:t> к </a:t>
            </a:r>
            <a:r>
              <a:rPr lang="uk-UA" sz="1400" dirty="0" err="1">
                <a:latin typeface="Times New Roman" pitchFamily="18" charset="0"/>
                <a:cs typeface="Times New Roman" pitchFamily="18" charset="0"/>
              </a:rPr>
              <a:t>образованию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определенного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уровня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подготовки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утвержденных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федеральным</a:t>
            </a:r>
            <a:r>
              <a:rPr lang="uk-UA" sz="1400" dirty="0">
                <a:latin typeface="Times New Roman" pitchFamily="18" charset="0"/>
                <a:cs typeface="Times New Roman" pitchFamily="18" charset="0"/>
              </a:rPr>
              <a:t> органом </a:t>
            </a:r>
            <a:r>
              <a:rPr lang="uk-UA" sz="1400" dirty="0" err="1">
                <a:latin typeface="Times New Roman" pitchFamily="18" charset="0"/>
                <a:cs typeface="Times New Roman" pitchFamily="18" charset="0"/>
              </a:rPr>
              <a:t>исполнительной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власти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осуществляющим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функции</a:t>
            </a:r>
            <a:r>
              <a:rPr lang="uk-UA" sz="1400" dirty="0">
                <a:latin typeface="Times New Roman" pitchFamily="18" charset="0"/>
                <a:cs typeface="Times New Roman" pitchFamily="18" charset="0"/>
              </a:rPr>
              <a:t> по </a:t>
            </a:r>
            <a:r>
              <a:rPr lang="uk-UA" sz="1400" dirty="0" err="1">
                <a:latin typeface="Times New Roman" pitchFamily="18" charset="0"/>
                <a:cs typeface="Times New Roman" pitchFamily="18" charset="0"/>
              </a:rPr>
              <a:t>выработке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государственной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политики</a:t>
            </a:r>
            <a:r>
              <a:rPr lang="uk-UA" sz="1400" dirty="0">
                <a:latin typeface="Times New Roman" pitchFamily="18" charset="0"/>
                <a:cs typeface="Times New Roman" pitchFamily="18" charset="0"/>
              </a:rPr>
              <a:t> и нормативно-правовому </a:t>
            </a:r>
            <a:r>
              <a:rPr lang="uk-UA" sz="1400" dirty="0" err="1">
                <a:latin typeface="Times New Roman" pitchFamily="18" charset="0"/>
                <a:cs typeface="Times New Roman" pitchFamily="18" charset="0"/>
              </a:rPr>
              <a:t>регулированию</a:t>
            </a:r>
            <a:r>
              <a:rPr lang="uk-UA" sz="1400" dirty="0">
                <a:latin typeface="Times New Roman" pitchFamily="18" charset="0"/>
                <a:cs typeface="Times New Roman" pitchFamily="18" charset="0"/>
              </a:rPr>
              <a:t> в </a:t>
            </a:r>
            <a:r>
              <a:rPr lang="uk-UA" sz="1400" dirty="0" err="1">
                <a:latin typeface="Times New Roman" pitchFamily="18" charset="0"/>
                <a:cs typeface="Times New Roman" pitchFamily="18" charset="0"/>
              </a:rPr>
              <a:t>сфере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образования</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образовательная</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программа</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комплекс </a:t>
            </a:r>
            <a:r>
              <a:rPr lang="uk-UA" sz="1400" dirty="0" err="1">
                <a:latin typeface="Times New Roman" pitchFamily="18" charset="0"/>
                <a:cs typeface="Times New Roman" pitchFamily="18" charset="0"/>
              </a:rPr>
              <a:t>основных</a:t>
            </a:r>
            <a:r>
              <a:rPr lang="uk-UA" sz="1400" dirty="0">
                <a:latin typeface="Times New Roman" pitchFamily="18" charset="0"/>
                <a:cs typeface="Times New Roman" pitchFamily="18" charset="0"/>
              </a:rPr>
              <a:t> характеристик </a:t>
            </a:r>
            <a:r>
              <a:rPr lang="uk-UA" sz="1400" dirty="0" err="1">
                <a:latin typeface="Times New Roman" pitchFamily="18" charset="0"/>
                <a:cs typeface="Times New Roman" pitchFamily="18" charset="0"/>
              </a:rPr>
              <a:t>образования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объем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содержание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планируемые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результаты</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организационно-педагогических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условий</a:t>
            </a:r>
            <a:r>
              <a:rPr lang="uk-UA" sz="1400" dirty="0">
                <a:latin typeface="Times New Roman" pitchFamily="18" charset="0"/>
                <a:cs typeface="Times New Roman" pitchFamily="18" charset="0"/>
              </a:rPr>
              <a:t> и в </a:t>
            </a:r>
            <a:r>
              <a:rPr lang="uk-UA" sz="1400" dirty="0" err="1">
                <a:latin typeface="Times New Roman" pitchFamily="18" charset="0"/>
                <a:cs typeface="Times New Roman" pitchFamily="18" charset="0"/>
              </a:rPr>
              <a:t>случаях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предусмотренных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настоящим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Федеральным</a:t>
            </a:r>
            <a:r>
              <a:rPr lang="uk-UA" sz="1400" dirty="0">
                <a:latin typeface="Times New Roman" pitchFamily="18" charset="0"/>
                <a:cs typeface="Times New Roman" pitchFamily="18" charset="0"/>
              </a:rPr>
              <a:t> законом, форм </a:t>
            </a:r>
            <a:r>
              <a:rPr lang="uk-UA" sz="1400" dirty="0" err="1">
                <a:latin typeface="Times New Roman" pitchFamily="18" charset="0"/>
                <a:cs typeface="Times New Roman" pitchFamily="18" charset="0"/>
              </a:rPr>
              <a:t>аттестации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который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представлен</a:t>
            </a:r>
            <a:r>
              <a:rPr lang="uk-UA" sz="1400" dirty="0">
                <a:latin typeface="Times New Roman" pitchFamily="18" charset="0"/>
                <a:cs typeface="Times New Roman" pitchFamily="18" charset="0"/>
              </a:rPr>
              <a:t> в </a:t>
            </a:r>
            <a:r>
              <a:rPr lang="uk-UA" sz="1400" dirty="0" err="1">
                <a:latin typeface="Times New Roman" pitchFamily="18" charset="0"/>
                <a:cs typeface="Times New Roman" pitchFamily="18" charset="0"/>
              </a:rPr>
              <a:t>виде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учебного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плана</a:t>
            </a:r>
            <a:r>
              <a:rPr lang="uk-UA" sz="1400" dirty="0">
                <a:latin typeface="Times New Roman" pitchFamily="18" charset="0"/>
                <a:cs typeface="Times New Roman" pitchFamily="18" charset="0"/>
              </a:rPr>
              <a:t>, календарного </a:t>
            </a:r>
            <a:r>
              <a:rPr lang="uk-UA" sz="1400" dirty="0" err="1">
                <a:latin typeface="Times New Roman" pitchFamily="18" charset="0"/>
                <a:cs typeface="Times New Roman" pitchFamily="18" charset="0"/>
              </a:rPr>
              <a:t>учебного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графика</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рабочих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программ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учебных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предметов</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курсов</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дисциплин</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модулей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компонентов</a:t>
            </a:r>
            <a:r>
              <a:rPr lang="uk-UA" sz="1400" dirty="0">
                <a:latin typeface="Times New Roman" pitchFamily="18" charset="0"/>
                <a:cs typeface="Times New Roman" pitchFamily="18" charset="0"/>
              </a:rPr>
              <a:t>, а </a:t>
            </a:r>
            <a:r>
              <a:rPr lang="uk-UA" sz="1400" dirty="0" err="1">
                <a:latin typeface="Times New Roman" pitchFamily="18" charset="0"/>
                <a:cs typeface="Times New Roman" pitchFamily="18" charset="0"/>
              </a:rPr>
              <a:t>также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оценочных</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методических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материалов</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обучающийся</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физическое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лицо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осваивающее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образовательную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программу</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обучающийся</a:t>
            </a:r>
            <a:r>
              <a:rPr lang="uk-UA" sz="1400" b="1" i="1" dirty="0">
                <a:solidFill>
                  <a:srgbClr val="FF0000"/>
                </a:solidFill>
                <a:latin typeface="Times New Roman" pitchFamily="18" charset="0"/>
                <a:cs typeface="Times New Roman" pitchFamily="18" charset="0"/>
              </a:rPr>
              <a:t> с </a:t>
            </a:r>
            <a:r>
              <a:rPr lang="uk-UA" sz="1400" b="1" i="1" dirty="0" err="1">
                <a:solidFill>
                  <a:srgbClr val="FF0000"/>
                </a:solidFill>
                <a:latin typeface="Times New Roman" pitchFamily="18" charset="0"/>
                <a:cs typeface="Times New Roman" pitchFamily="18" charset="0"/>
              </a:rPr>
              <a:t>ограниченными</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возможностями</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здоровья</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физическое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лицо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имеющее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недостатки</a:t>
            </a:r>
            <a:r>
              <a:rPr lang="uk-UA" sz="1400" dirty="0">
                <a:latin typeface="Times New Roman" pitchFamily="18" charset="0"/>
                <a:cs typeface="Times New Roman" pitchFamily="18" charset="0"/>
              </a:rPr>
              <a:t> в </a:t>
            </a:r>
            <a:r>
              <a:rPr lang="uk-UA" sz="1400" dirty="0" err="1">
                <a:latin typeface="Times New Roman" pitchFamily="18" charset="0"/>
                <a:cs typeface="Times New Roman" pitchFamily="18" charset="0"/>
              </a:rPr>
              <a:t>физическом</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или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психологическом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развитии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подтвержденные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психолого-медико-педагогической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комиссией</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препятствующие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получению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образования</a:t>
            </a:r>
            <a:r>
              <a:rPr lang="uk-UA" sz="1400" dirty="0">
                <a:latin typeface="Times New Roman" pitchFamily="18" charset="0"/>
                <a:cs typeface="Times New Roman" pitchFamily="18" charset="0"/>
              </a:rPr>
              <a:t> без </a:t>
            </a:r>
            <a:r>
              <a:rPr lang="uk-UA" sz="1400" dirty="0" err="1">
                <a:latin typeface="Times New Roman" pitchFamily="18" charset="0"/>
                <a:cs typeface="Times New Roman" pitchFamily="18" charset="0"/>
              </a:rPr>
              <a:t>создания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специальных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условий</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инклюзивное</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образование</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обеспечение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равного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доступа</a:t>
            </a:r>
            <a:r>
              <a:rPr lang="uk-UA" sz="1400" dirty="0">
                <a:latin typeface="Times New Roman" pitchFamily="18" charset="0"/>
                <a:cs typeface="Times New Roman" pitchFamily="18" charset="0"/>
              </a:rPr>
              <a:t> к </a:t>
            </a:r>
            <a:r>
              <a:rPr lang="uk-UA" sz="1400" dirty="0" err="1">
                <a:latin typeface="Times New Roman" pitchFamily="18" charset="0"/>
                <a:cs typeface="Times New Roman" pitchFamily="18" charset="0"/>
              </a:rPr>
              <a:t>образованию</a:t>
            </a:r>
            <a:r>
              <a:rPr lang="uk-UA" sz="1400" dirty="0">
                <a:latin typeface="Times New Roman" pitchFamily="18" charset="0"/>
                <a:cs typeface="Times New Roman" pitchFamily="18" charset="0"/>
              </a:rPr>
              <a:t> для </a:t>
            </a:r>
            <a:r>
              <a:rPr lang="uk-UA" sz="1400" dirty="0" err="1">
                <a:latin typeface="Times New Roman" pitchFamily="18" charset="0"/>
                <a:cs typeface="Times New Roman" pitchFamily="18" charset="0"/>
              </a:rPr>
              <a:t>всех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обучающихся</a:t>
            </a:r>
            <a:r>
              <a:rPr lang="uk-UA" sz="1400" dirty="0">
                <a:latin typeface="Times New Roman" pitchFamily="18" charset="0"/>
                <a:cs typeface="Times New Roman" pitchFamily="18" charset="0"/>
              </a:rPr>
              <a:t> с </a:t>
            </a:r>
            <a:r>
              <a:rPr lang="uk-UA" sz="1400" dirty="0" err="1">
                <a:latin typeface="Times New Roman" pitchFamily="18" charset="0"/>
                <a:cs typeface="Times New Roman" pitchFamily="18" charset="0"/>
              </a:rPr>
              <a:t>учетом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разнообразия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особых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образовательных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потребностей</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индивидуальных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возможностей</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адаптированная</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образовательная</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программа</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образовательная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программа</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адаптированная</a:t>
            </a:r>
            <a:r>
              <a:rPr lang="uk-UA" sz="1400" dirty="0">
                <a:latin typeface="Times New Roman" pitchFamily="18" charset="0"/>
                <a:cs typeface="Times New Roman" pitchFamily="18" charset="0"/>
              </a:rPr>
              <a:t> для </a:t>
            </a:r>
            <a:r>
              <a:rPr lang="uk-UA" sz="1400" dirty="0" err="1">
                <a:latin typeface="Times New Roman" pitchFamily="18" charset="0"/>
                <a:cs typeface="Times New Roman" pitchFamily="18" charset="0"/>
              </a:rPr>
              <a:t>обучения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лиц</a:t>
            </a:r>
            <a:r>
              <a:rPr lang="uk-UA" sz="1400" dirty="0">
                <a:latin typeface="Times New Roman" pitchFamily="18" charset="0"/>
                <a:cs typeface="Times New Roman" pitchFamily="18" charset="0"/>
              </a:rPr>
              <a:t> с </a:t>
            </a:r>
            <a:r>
              <a:rPr lang="uk-UA" sz="1400" dirty="0" err="1">
                <a:latin typeface="Times New Roman" pitchFamily="18" charset="0"/>
                <a:cs typeface="Times New Roman" pitchFamily="18" charset="0"/>
              </a:rPr>
              <a:t>ограниченными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возможностями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здоровья</a:t>
            </a:r>
            <a:r>
              <a:rPr lang="uk-UA" sz="1400" dirty="0">
                <a:latin typeface="Times New Roman" pitchFamily="18" charset="0"/>
                <a:cs typeface="Times New Roman" pitchFamily="18" charset="0"/>
              </a:rPr>
              <a:t> с </a:t>
            </a:r>
            <a:r>
              <a:rPr lang="uk-UA" sz="1400" dirty="0" err="1">
                <a:latin typeface="Times New Roman" pitchFamily="18" charset="0"/>
                <a:cs typeface="Times New Roman" pitchFamily="18" charset="0"/>
              </a:rPr>
              <a:t>учетом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особенностей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психофизического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развития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индивидуальных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возможностей</a:t>
            </a:r>
            <a:r>
              <a:rPr lang="uk-UA" sz="1400" dirty="0">
                <a:latin typeface="Times New Roman" pitchFamily="18" charset="0"/>
                <a:cs typeface="Times New Roman" pitchFamily="18" charset="0"/>
              </a:rPr>
              <a:t> и при </a:t>
            </a:r>
            <a:r>
              <a:rPr lang="uk-UA" sz="1400" dirty="0" err="1">
                <a:latin typeface="Times New Roman" pitchFamily="18" charset="0"/>
                <a:cs typeface="Times New Roman" pitchFamily="18" charset="0"/>
              </a:rPr>
              <a:t>необходимости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обеспечивающая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коррекцию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нарушений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развития</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социальную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адаптацию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указанных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лиц</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b="1" i="1" dirty="0" err="1">
                <a:solidFill>
                  <a:srgbClr val="FF0000"/>
                </a:solidFill>
                <a:latin typeface="Times New Roman" pitchFamily="18" charset="0"/>
                <a:cs typeface="Times New Roman" pitchFamily="18" charset="0"/>
              </a:rPr>
              <a:t>качество</a:t>
            </a:r>
            <a:r>
              <a:rPr lang="uk-UA" sz="1400" b="1" i="1" dirty="0">
                <a:solidFill>
                  <a:srgbClr val="FF0000"/>
                </a:solidFill>
                <a:latin typeface="Times New Roman" pitchFamily="18" charset="0"/>
                <a:cs typeface="Times New Roman" pitchFamily="18" charset="0"/>
              </a:rPr>
              <a:t> </a:t>
            </a:r>
            <a:r>
              <a:rPr lang="uk-UA" sz="1400" b="1" i="1" dirty="0" err="1">
                <a:solidFill>
                  <a:srgbClr val="FF0000"/>
                </a:solidFill>
                <a:latin typeface="Times New Roman" pitchFamily="18" charset="0"/>
                <a:cs typeface="Times New Roman" pitchFamily="18" charset="0"/>
              </a:rPr>
              <a:t>образования</a:t>
            </a:r>
            <a:r>
              <a:rPr lang="uk-UA" sz="1400" dirty="0">
                <a:solidFill>
                  <a:srgbClr val="FF0000"/>
                </a:solidFill>
                <a:latin typeface="Times New Roman" pitchFamily="18" charset="0"/>
                <a:cs typeface="Times New Roman" pitchFamily="18" charset="0"/>
              </a:rPr>
              <a:t> </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комплексная</a:t>
            </a:r>
            <a:r>
              <a:rPr lang="uk-UA" sz="1400" dirty="0">
                <a:latin typeface="Times New Roman" pitchFamily="18" charset="0"/>
                <a:cs typeface="Times New Roman" pitchFamily="18" charset="0"/>
              </a:rPr>
              <a:t> характеристика </a:t>
            </a:r>
            <a:r>
              <a:rPr lang="uk-UA" sz="1400" dirty="0" err="1">
                <a:latin typeface="Times New Roman" pitchFamily="18" charset="0"/>
                <a:cs typeface="Times New Roman" pitchFamily="18" charset="0"/>
              </a:rPr>
              <a:t>образовательной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деятельности</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подготовки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обучающегося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выражающая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степень</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соответствия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федеральным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государственным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образовательным</a:t>
            </a:r>
            <a:r>
              <a:rPr lang="uk-UA" sz="1400" dirty="0">
                <a:latin typeface="Times New Roman" pitchFamily="18" charset="0"/>
                <a:cs typeface="Times New Roman" pitchFamily="18" charset="0"/>
              </a:rPr>
              <a:t> стандартам, </a:t>
            </a:r>
            <a:r>
              <a:rPr lang="uk-UA" sz="1400" dirty="0" err="1">
                <a:latin typeface="Times New Roman" pitchFamily="18" charset="0"/>
                <a:cs typeface="Times New Roman" pitchFamily="18" charset="0"/>
              </a:rPr>
              <a:t>образовательным</a:t>
            </a:r>
            <a:r>
              <a:rPr lang="uk-UA" sz="1400" dirty="0">
                <a:latin typeface="Times New Roman" pitchFamily="18" charset="0"/>
                <a:cs typeface="Times New Roman" pitchFamily="18" charset="0"/>
              </a:rPr>
              <a:t> стандартам, </a:t>
            </a:r>
            <a:r>
              <a:rPr lang="uk-UA" sz="1400" dirty="0" err="1">
                <a:latin typeface="Times New Roman" pitchFamily="18" charset="0"/>
                <a:cs typeface="Times New Roman" pitchFamily="18" charset="0"/>
              </a:rPr>
              <a:t>федеральным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государственным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требованиям</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или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потребностям</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физического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или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юридического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лица</a:t>
            </a:r>
            <a:r>
              <a:rPr lang="uk-UA" sz="1400" dirty="0">
                <a:latin typeface="Times New Roman" pitchFamily="18" charset="0"/>
                <a:cs typeface="Times New Roman" pitchFamily="18" charset="0"/>
              </a:rPr>
              <a:t>, в </a:t>
            </a:r>
            <a:r>
              <a:rPr lang="uk-UA" sz="1400" dirty="0" err="1">
                <a:latin typeface="Times New Roman" pitchFamily="18" charset="0"/>
                <a:cs typeface="Times New Roman" pitchFamily="18" charset="0"/>
              </a:rPr>
              <a:t>интересах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которого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осуществляется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образовательная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деятельность</a:t>
            </a:r>
            <a:r>
              <a:rPr lang="uk-UA" sz="1400" dirty="0">
                <a:latin typeface="Times New Roman" pitchFamily="18" charset="0"/>
                <a:cs typeface="Times New Roman" pitchFamily="18" charset="0"/>
              </a:rPr>
              <a:t>, в том </a:t>
            </a:r>
            <a:r>
              <a:rPr lang="uk-UA" sz="1400" dirty="0" err="1">
                <a:latin typeface="Times New Roman" pitchFamily="18" charset="0"/>
                <a:cs typeface="Times New Roman" pitchFamily="18" charset="0"/>
              </a:rPr>
              <a:t>числе</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степень</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достижения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планируемых</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результатов</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образовательной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программы</a:t>
            </a:r>
            <a:r>
              <a:rPr lang="uk-UA"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uk-UA" sz="1400" dirty="0" err="1">
                <a:latin typeface="Times New Roman" pitchFamily="18" charset="0"/>
                <a:cs typeface="Times New Roman" pitchFamily="18" charset="0"/>
              </a:rPr>
              <a:t>присмотр</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уход</a:t>
            </a:r>
            <a:r>
              <a:rPr lang="uk-UA" sz="1400" dirty="0">
                <a:latin typeface="Times New Roman" pitchFamily="18" charset="0"/>
                <a:cs typeface="Times New Roman" pitchFamily="18" charset="0"/>
              </a:rPr>
              <a:t> за </a:t>
            </a:r>
            <a:r>
              <a:rPr lang="uk-UA" sz="1400" dirty="0" err="1">
                <a:latin typeface="Times New Roman" pitchFamily="18" charset="0"/>
                <a:cs typeface="Times New Roman" pitchFamily="18" charset="0"/>
              </a:rPr>
              <a:t>детьми</a:t>
            </a:r>
            <a:r>
              <a:rPr lang="uk-UA" sz="1400" dirty="0">
                <a:latin typeface="Times New Roman" pitchFamily="18" charset="0"/>
                <a:cs typeface="Times New Roman" pitchFamily="18" charset="0"/>
              </a:rPr>
              <a:t> - комплекс мер по </a:t>
            </a:r>
            <a:r>
              <a:rPr lang="uk-UA" sz="1400" dirty="0" err="1">
                <a:latin typeface="Times New Roman" pitchFamily="18" charset="0"/>
                <a:cs typeface="Times New Roman" pitchFamily="18" charset="0"/>
              </a:rPr>
              <a:t>организации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питания</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хозяйственно-бытового</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обслуживания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детей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обеспечению</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соблюдения</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ими</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личной</a:t>
            </a:r>
            <a:r>
              <a:rPr lang="uk-UA" sz="1400" dirty="0">
                <a:latin typeface="Times New Roman" pitchFamily="18" charset="0"/>
                <a:cs typeface="Times New Roman" pitchFamily="18" charset="0"/>
              </a:rPr>
              <a:t> </a:t>
            </a:r>
            <a:r>
              <a:rPr lang="uk-UA" sz="1400" dirty="0" err="1">
                <a:latin typeface="Times New Roman" pitchFamily="18" charset="0"/>
                <a:cs typeface="Times New Roman" pitchFamily="18" charset="0"/>
              </a:rPr>
              <a:t>гигиены</a:t>
            </a:r>
            <a:r>
              <a:rPr lang="uk-UA" sz="1400" dirty="0">
                <a:latin typeface="Times New Roman" pitchFamily="18" charset="0"/>
                <a:cs typeface="Times New Roman" pitchFamily="18" charset="0"/>
              </a:rPr>
              <a:t> и </a:t>
            </a:r>
            <a:r>
              <a:rPr lang="uk-UA" sz="1400" dirty="0" err="1">
                <a:latin typeface="Times New Roman" pitchFamily="18" charset="0"/>
                <a:cs typeface="Times New Roman" pitchFamily="18" charset="0"/>
              </a:rPr>
              <a:t>режима</a:t>
            </a:r>
            <a:r>
              <a:rPr lang="uk-UA" sz="1400" dirty="0">
                <a:latin typeface="Times New Roman" pitchFamily="18" charset="0"/>
                <a:cs typeface="Times New Roman" pitchFamily="18" charset="0"/>
              </a:rPr>
              <a:t> дня.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5572164"/>
          </a:xfrm>
        </p:spPr>
        <p:txBody>
          <a:bodyPr>
            <a:normAutofit fontScale="90000"/>
          </a:bodyPr>
          <a:lstStyle/>
          <a:p>
            <a:pPr algn="l"/>
            <a:r>
              <a:rPr lang="uk-UA" sz="3100" dirty="0" smtClean="0">
                <a:latin typeface="Times New Roman" pitchFamily="18" charset="0"/>
                <a:cs typeface="Times New Roman" pitchFamily="18" charset="0"/>
              </a:rPr>
              <a:t/>
            </a:r>
            <a:br>
              <a:rPr lang="uk-UA" sz="3100" dirty="0" smtClean="0">
                <a:latin typeface="Times New Roman" pitchFamily="18" charset="0"/>
                <a:cs typeface="Times New Roman" pitchFamily="18" charset="0"/>
              </a:rPr>
            </a:br>
            <a:r>
              <a:rPr lang="uk-UA" sz="3100" dirty="0">
                <a:latin typeface="Times New Roman" pitchFamily="18" charset="0"/>
                <a:cs typeface="Times New Roman" pitchFamily="18" charset="0"/>
              </a:rPr>
              <a:t/>
            </a:r>
            <a:br>
              <a:rPr lang="uk-UA" sz="3100" dirty="0">
                <a:latin typeface="Times New Roman" pitchFamily="18" charset="0"/>
                <a:cs typeface="Times New Roman" pitchFamily="18" charset="0"/>
              </a:rPr>
            </a:br>
            <a:r>
              <a:rPr lang="uk-UA" sz="3100" dirty="0" smtClean="0">
                <a:latin typeface="Times New Roman" pitchFamily="18" charset="0"/>
                <a:cs typeface="Times New Roman" pitchFamily="18" charset="0"/>
              </a:rPr>
              <a:t/>
            </a:r>
            <a:br>
              <a:rPr lang="uk-UA" sz="3100" dirty="0" smtClean="0">
                <a:latin typeface="Times New Roman" pitchFamily="18" charset="0"/>
                <a:cs typeface="Times New Roman" pitchFamily="18" charset="0"/>
              </a:rPr>
            </a:br>
            <a:r>
              <a:rPr lang="uk-UA" sz="3100" dirty="0">
                <a:latin typeface="Times New Roman" pitchFamily="18" charset="0"/>
                <a:cs typeface="Times New Roman" pitchFamily="18" charset="0"/>
              </a:rPr>
              <a:t/>
            </a:r>
            <a:br>
              <a:rPr lang="uk-UA" sz="3100" dirty="0">
                <a:latin typeface="Times New Roman" pitchFamily="18" charset="0"/>
                <a:cs typeface="Times New Roman" pitchFamily="18" charset="0"/>
              </a:rPr>
            </a:br>
            <a:r>
              <a:rPr lang="uk-UA" sz="3100" dirty="0" smtClean="0">
                <a:latin typeface="Times New Roman" pitchFamily="18" charset="0"/>
                <a:cs typeface="Times New Roman" pitchFamily="18" charset="0"/>
              </a:rPr>
              <a:t/>
            </a:r>
            <a:br>
              <a:rPr lang="uk-UA" sz="3100" dirty="0" smtClean="0">
                <a:latin typeface="Times New Roman" pitchFamily="18" charset="0"/>
                <a:cs typeface="Times New Roman" pitchFamily="18" charset="0"/>
              </a:rPr>
            </a:br>
            <a:r>
              <a:rPr lang="uk-UA" sz="3100" dirty="0" err="1" smtClean="0">
                <a:solidFill>
                  <a:schemeClr val="tx2"/>
                </a:solidFill>
                <a:latin typeface="Times New Roman" pitchFamily="18" charset="0"/>
                <a:cs typeface="Times New Roman" pitchFamily="18" charset="0"/>
              </a:rPr>
              <a:t>Статья</a:t>
            </a:r>
            <a:r>
              <a:rPr lang="uk-UA" sz="3100" dirty="0" smtClean="0">
                <a:solidFill>
                  <a:schemeClr val="tx2"/>
                </a:solidFill>
                <a:latin typeface="Times New Roman" pitchFamily="18" charset="0"/>
                <a:cs typeface="Times New Roman" pitchFamily="18" charset="0"/>
              </a:rPr>
              <a:t> </a:t>
            </a:r>
            <a:r>
              <a:rPr lang="uk-UA" sz="3100" dirty="0">
                <a:solidFill>
                  <a:schemeClr val="tx2"/>
                </a:solidFill>
                <a:latin typeface="Times New Roman" pitchFamily="18" charset="0"/>
                <a:cs typeface="Times New Roman" pitchFamily="18" charset="0"/>
              </a:rPr>
              <a:t>3.</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Основные</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принципы</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государственной</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политики</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гуманистический</a:t>
            </a:r>
            <a:r>
              <a:rPr lang="uk-UA" sz="3100" dirty="0">
                <a:latin typeface="Times New Roman" pitchFamily="18" charset="0"/>
                <a:cs typeface="Times New Roman" pitchFamily="18" charset="0"/>
              </a:rPr>
              <a:t> характер </a:t>
            </a:r>
            <a:r>
              <a:rPr lang="uk-UA" sz="3100" dirty="0" err="1">
                <a:latin typeface="Times New Roman" pitchFamily="18" charset="0"/>
                <a:cs typeface="Times New Roman" pitchFamily="18" charset="0"/>
              </a:rPr>
              <a:t>образования</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обеспечение</a:t>
            </a:r>
            <a:r>
              <a:rPr lang="uk-UA" sz="3100" dirty="0">
                <a:latin typeface="Times New Roman" pitchFamily="18" charset="0"/>
                <a:cs typeface="Times New Roman" pitchFamily="18" charset="0"/>
              </a:rPr>
              <a:t> права </a:t>
            </a:r>
            <a:r>
              <a:rPr lang="uk-UA" sz="3100" dirty="0" err="1">
                <a:latin typeface="Times New Roman" pitchFamily="18" charset="0"/>
                <a:cs typeface="Times New Roman" pitchFamily="18" charset="0"/>
              </a:rPr>
              <a:t>каждого</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человека</a:t>
            </a:r>
            <a:r>
              <a:rPr lang="uk-UA" sz="3100" dirty="0">
                <a:latin typeface="Times New Roman" pitchFamily="18" charset="0"/>
                <a:cs typeface="Times New Roman" pitchFamily="18" charset="0"/>
              </a:rPr>
              <a:t> на </a:t>
            </a:r>
            <a:r>
              <a:rPr lang="uk-UA" sz="3100" dirty="0" err="1" smtClean="0">
                <a:latin typeface="Times New Roman" pitchFamily="18" charset="0"/>
                <a:cs typeface="Times New Roman" pitchFamily="18" charset="0"/>
              </a:rPr>
              <a:t>бразование</a:t>
            </a:r>
            <a:r>
              <a:rPr lang="uk-UA" sz="3100" dirty="0">
                <a:latin typeface="Times New Roman" pitchFamily="18" charset="0"/>
                <a:cs typeface="Times New Roman" pitchFamily="18" charset="0"/>
              </a:rPr>
              <a:t>,</a:t>
            </a:r>
            <a:r>
              <a:rPr lang="ru-RU" sz="3100" dirty="0">
                <a:latin typeface="Times New Roman" pitchFamily="18" charset="0"/>
                <a:cs typeface="Times New Roman" pitchFamily="18" charset="0"/>
              </a:rPr>
              <a:t> и </a:t>
            </a:r>
            <a:r>
              <a:rPr lang="ru-RU" sz="3100" dirty="0" err="1">
                <a:latin typeface="Times New Roman" pitchFamily="18" charset="0"/>
                <a:cs typeface="Times New Roman" pitchFamily="18" charset="0"/>
              </a:rPr>
              <a:t>др</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появилось новое</a:t>
            </a:r>
            <a:br>
              <a:rPr lang="ru-RU" sz="3100" dirty="0">
                <a:latin typeface="Times New Roman" pitchFamily="18" charset="0"/>
                <a:cs typeface="Times New Roman" pitchFamily="18" charset="0"/>
              </a:rPr>
            </a:br>
            <a:r>
              <a:rPr lang="uk-UA" sz="3100" b="1" dirty="0" err="1">
                <a:latin typeface="Times New Roman" pitchFamily="18" charset="0"/>
                <a:cs typeface="Times New Roman" pitchFamily="18" charset="0"/>
              </a:rPr>
              <a:t>автономия</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образовательных</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организаций</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академические</a:t>
            </a:r>
            <a:r>
              <a:rPr lang="uk-UA" sz="3100" dirty="0">
                <a:latin typeface="Times New Roman" pitchFamily="18" charset="0"/>
                <a:cs typeface="Times New Roman" pitchFamily="18" charset="0"/>
              </a:rPr>
              <a:t> права и </a:t>
            </a:r>
            <a:r>
              <a:rPr lang="uk-UA" sz="3100" dirty="0" err="1">
                <a:latin typeface="Times New Roman" pitchFamily="18" charset="0"/>
                <a:cs typeface="Times New Roman" pitchFamily="18" charset="0"/>
              </a:rPr>
              <a:t>свободы</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педагогических</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работников</a:t>
            </a:r>
            <a:r>
              <a:rPr lang="uk-UA" sz="3100" dirty="0">
                <a:latin typeface="Times New Roman" pitchFamily="18" charset="0"/>
                <a:cs typeface="Times New Roman" pitchFamily="18" charset="0"/>
              </a:rPr>
              <a:t> и </a:t>
            </a:r>
            <a:r>
              <a:rPr lang="uk-UA" sz="3100" dirty="0" err="1">
                <a:latin typeface="Times New Roman" pitchFamily="18" charset="0"/>
                <a:cs typeface="Times New Roman" pitchFamily="18" charset="0"/>
              </a:rPr>
              <a:t>обучающихся</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предусмотренные</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настоящим</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Федеральным</a:t>
            </a:r>
            <a:r>
              <a:rPr lang="uk-UA" sz="3100" dirty="0">
                <a:latin typeface="Times New Roman" pitchFamily="18" charset="0"/>
                <a:cs typeface="Times New Roman" pitchFamily="18" charset="0"/>
              </a:rPr>
              <a:t> законом, </a:t>
            </a:r>
            <a:r>
              <a:rPr lang="uk-UA" sz="3100" dirty="0" err="1">
                <a:latin typeface="Times New Roman" pitchFamily="18" charset="0"/>
                <a:cs typeface="Times New Roman" pitchFamily="18" charset="0"/>
              </a:rPr>
              <a:t>информационная</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открытость</a:t>
            </a:r>
            <a:r>
              <a:rPr lang="uk-UA" sz="3100" dirty="0">
                <a:latin typeface="Times New Roman" pitchFamily="18" charset="0"/>
                <a:cs typeface="Times New Roman" pitchFamily="18" charset="0"/>
              </a:rPr>
              <a:t> и </a:t>
            </a:r>
            <a:r>
              <a:rPr lang="uk-UA" sz="3100" b="1" dirty="0" err="1">
                <a:latin typeface="Times New Roman" pitchFamily="18" charset="0"/>
                <a:cs typeface="Times New Roman" pitchFamily="18" charset="0"/>
              </a:rPr>
              <a:t>публичная</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отчетность</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образовательных</a:t>
            </a:r>
            <a:r>
              <a:rPr lang="uk-UA" sz="3100" dirty="0">
                <a:latin typeface="Times New Roman" pitchFamily="18" charset="0"/>
                <a:cs typeface="Times New Roman" pitchFamily="18" charset="0"/>
              </a:rPr>
              <a:t> </a:t>
            </a:r>
            <a:r>
              <a:rPr lang="uk-UA" sz="3100" dirty="0" err="1">
                <a:latin typeface="Times New Roman" pitchFamily="18" charset="0"/>
                <a:cs typeface="Times New Roman" pitchFamily="18" charset="0"/>
              </a:rPr>
              <a:t>организаций</a:t>
            </a:r>
            <a:r>
              <a:rPr lang="ru-RU" sz="3100" dirty="0">
                <a:latin typeface="Times New Roman" pitchFamily="18" charset="0"/>
                <a:cs typeface="Times New Roman" pitchFamily="18" charset="0"/>
              </a:rPr>
              <a:t>.</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a:t>
            </a:r>
            <a:r>
              <a:rPr lang="ru-RU" dirty="0"/>
              <a:t/>
            </a:r>
            <a:br>
              <a:rPr lang="ru-RU" dirty="0"/>
            </a:br>
            <a:r>
              <a:rPr lang="ru-RU" dirty="0"/>
              <a:t> </a:t>
            </a:r>
            <a:br>
              <a:rPr lang="ru-RU" dirty="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1472" y="500042"/>
            <a:ext cx="8072494" cy="5138758"/>
          </a:xfrm>
        </p:spPr>
        <p:txBody>
          <a:bodyPr>
            <a:noAutofit/>
          </a:bodyPr>
          <a:lstStyle/>
          <a:p>
            <a:pPr algn="l"/>
            <a:r>
              <a:rPr lang="uk-UA" sz="1800" dirty="0" err="1">
                <a:solidFill>
                  <a:schemeClr val="tx2"/>
                </a:solidFill>
                <a:latin typeface="Times New Roman" pitchFamily="18" charset="0"/>
                <a:cs typeface="Times New Roman" pitchFamily="18" charset="0"/>
              </a:rPr>
              <a:t>Статья</a:t>
            </a:r>
            <a:r>
              <a:rPr lang="uk-UA" sz="1800" dirty="0">
                <a:solidFill>
                  <a:schemeClr val="tx2"/>
                </a:solidFill>
                <a:latin typeface="Times New Roman" pitchFamily="18" charset="0"/>
                <a:cs typeface="Times New Roman" pitchFamily="18" charset="0"/>
              </a:rPr>
              <a:t> 5. </a:t>
            </a:r>
            <a:r>
              <a:rPr lang="uk-UA" sz="1800" dirty="0">
                <a:solidFill>
                  <a:schemeClr val="tx1"/>
                </a:solidFill>
                <a:latin typeface="Times New Roman" pitchFamily="18" charset="0"/>
                <a:cs typeface="Times New Roman" pitchFamily="18" charset="0"/>
              </a:rPr>
              <a:t>Право на </a:t>
            </a:r>
            <a:r>
              <a:rPr lang="uk-UA" sz="1800" dirty="0" err="1">
                <a:solidFill>
                  <a:schemeClr val="tx1"/>
                </a:solidFill>
                <a:latin typeface="Times New Roman" pitchFamily="18" charset="0"/>
                <a:cs typeface="Times New Roman" pitchFamily="18" charset="0"/>
              </a:rPr>
              <a:t>образование</a:t>
            </a:r>
            <a:r>
              <a:rPr lang="uk-UA" sz="1800" dirty="0">
                <a:solidFill>
                  <a:schemeClr val="tx1"/>
                </a:solidFill>
                <a:latin typeface="Times New Roman" pitchFamily="18" charset="0"/>
                <a:cs typeface="Times New Roman" pitchFamily="18" charset="0"/>
              </a:rPr>
              <a:t>.</a:t>
            </a:r>
            <a:endParaRPr lang="ru-RU" sz="1800" dirty="0">
              <a:solidFill>
                <a:schemeClr val="tx1"/>
              </a:solidFill>
              <a:latin typeface="Times New Roman" pitchFamily="18" charset="0"/>
              <a:cs typeface="Times New Roman" pitchFamily="18" charset="0"/>
            </a:endParaRPr>
          </a:p>
          <a:p>
            <a:pPr algn="l"/>
            <a:r>
              <a:rPr lang="uk-UA" sz="1800" dirty="0" err="1">
                <a:solidFill>
                  <a:schemeClr val="tx1"/>
                </a:solidFill>
                <a:latin typeface="Times New Roman" pitchFamily="18" charset="0"/>
                <a:cs typeface="Times New Roman" pitchFamily="18" charset="0"/>
              </a:rPr>
              <a:t>гарантии</a:t>
            </a:r>
            <a:r>
              <a:rPr lang="uk-UA" sz="1800" dirty="0">
                <a:solidFill>
                  <a:schemeClr val="tx1"/>
                </a:solidFill>
                <a:latin typeface="Times New Roman" pitchFamily="18" charset="0"/>
                <a:cs typeface="Times New Roman" pitchFamily="18" charset="0"/>
              </a:rPr>
              <a:t> </a:t>
            </a:r>
            <a:r>
              <a:rPr lang="uk-UA" sz="1800" dirty="0" smtClean="0">
                <a:solidFill>
                  <a:schemeClr val="tx1"/>
                </a:solidFill>
                <a:latin typeface="Times New Roman" pitchFamily="18" charset="0"/>
                <a:cs typeface="Times New Roman" pitchFamily="18" charset="0"/>
              </a:rPr>
              <a:t> </a:t>
            </a:r>
            <a:r>
              <a:rPr lang="uk-UA" sz="1800" dirty="0" err="1" smtClean="0">
                <a:solidFill>
                  <a:schemeClr val="tx1"/>
                </a:solidFill>
                <a:latin typeface="Times New Roman" pitchFamily="18" charset="0"/>
                <a:cs typeface="Times New Roman" pitchFamily="18" charset="0"/>
              </a:rPr>
              <a:t>реализации</a:t>
            </a:r>
            <a:r>
              <a:rPr lang="uk-UA" sz="1800" dirty="0" smtClean="0">
                <a:solidFill>
                  <a:schemeClr val="tx1"/>
                </a:solidFill>
                <a:latin typeface="Times New Roman" pitchFamily="18" charset="0"/>
                <a:cs typeface="Times New Roman" pitchFamily="18" charset="0"/>
              </a:rPr>
              <a:t> </a:t>
            </a:r>
            <a:r>
              <a:rPr lang="uk-UA" sz="1800" dirty="0">
                <a:solidFill>
                  <a:schemeClr val="tx1"/>
                </a:solidFill>
                <a:latin typeface="Times New Roman" pitchFamily="18" charset="0"/>
                <a:cs typeface="Times New Roman" pitchFamily="18" charset="0"/>
              </a:rPr>
              <a:t>права на </a:t>
            </a:r>
            <a:r>
              <a:rPr lang="uk-UA" sz="1800" dirty="0" err="1">
                <a:solidFill>
                  <a:schemeClr val="tx1"/>
                </a:solidFill>
                <a:latin typeface="Times New Roman" pitchFamily="18" charset="0"/>
                <a:cs typeface="Times New Roman" pitchFamily="18" charset="0"/>
              </a:rPr>
              <a:t>образование</a:t>
            </a:r>
            <a:r>
              <a:rPr lang="uk-UA" sz="1800" dirty="0">
                <a:solidFill>
                  <a:schemeClr val="tx1"/>
                </a:solidFill>
                <a:latin typeface="Times New Roman" pitchFamily="18" charset="0"/>
                <a:cs typeface="Times New Roman" pitchFamily="18" charset="0"/>
              </a:rPr>
              <a:t> в </a:t>
            </a:r>
            <a:r>
              <a:rPr lang="uk-UA" sz="1800" dirty="0" err="1">
                <a:solidFill>
                  <a:schemeClr val="tx1"/>
                </a:solidFill>
                <a:latin typeface="Times New Roman" pitchFamily="18" charset="0"/>
                <a:cs typeface="Times New Roman" pitchFamily="18" charset="0"/>
              </a:rPr>
              <a:t>Российской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Федерации</a:t>
            </a:r>
            <a:r>
              <a:rPr lang="uk-UA" sz="1800" dirty="0">
                <a:solidFill>
                  <a:schemeClr val="tx1"/>
                </a:solidFill>
                <a:latin typeface="Times New Roman" pitchFamily="18" charset="0"/>
                <a:cs typeface="Times New Roman" pitchFamily="18" charset="0"/>
              </a:rPr>
              <a:t> В </a:t>
            </a:r>
            <a:r>
              <a:rPr lang="uk-UA" sz="1800" dirty="0" err="1">
                <a:solidFill>
                  <a:schemeClr val="tx1"/>
                </a:solidFill>
                <a:latin typeface="Times New Roman" pitchFamily="18" charset="0"/>
                <a:cs typeface="Times New Roman" pitchFamily="18" charset="0"/>
              </a:rPr>
              <a:t>Российской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Федерации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гарантируется</a:t>
            </a:r>
            <a:r>
              <a:rPr lang="uk-UA" sz="1800" dirty="0">
                <a:solidFill>
                  <a:schemeClr val="tx1"/>
                </a:solidFill>
                <a:latin typeface="Times New Roman" pitchFamily="18" charset="0"/>
                <a:cs typeface="Times New Roman" pitchFamily="18" charset="0"/>
              </a:rPr>
              <a:t> право </a:t>
            </a:r>
            <a:r>
              <a:rPr lang="uk-UA" sz="1800" dirty="0" err="1">
                <a:solidFill>
                  <a:schemeClr val="tx1"/>
                </a:solidFill>
                <a:latin typeface="Times New Roman" pitchFamily="18" charset="0"/>
                <a:cs typeface="Times New Roman" pitchFamily="18" charset="0"/>
              </a:rPr>
              <a:t>каждого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человека</a:t>
            </a:r>
            <a:r>
              <a:rPr lang="uk-UA" sz="1800" dirty="0">
                <a:solidFill>
                  <a:schemeClr val="tx1"/>
                </a:solidFill>
                <a:latin typeface="Times New Roman" pitchFamily="18" charset="0"/>
                <a:cs typeface="Times New Roman" pitchFamily="18" charset="0"/>
              </a:rPr>
              <a:t> на </a:t>
            </a:r>
            <a:r>
              <a:rPr lang="uk-UA" sz="1800" dirty="0" err="1">
                <a:solidFill>
                  <a:schemeClr val="tx1"/>
                </a:solidFill>
                <a:latin typeface="Times New Roman" pitchFamily="18" charset="0"/>
                <a:cs typeface="Times New Roman" pitchFamily="18" charset="0"/>
              </a:rPr>
              <a:t>образование</a:t>
            </a:r>
            <a:r>
              <a:rPr lang="uk-UA" sz="1800" dirty="0">
                <a:solidFill>
                  <a:schemeClr val="tx1"/>
                </a:solidFill>
                <a:latin typeface="Times New Roman" pitchFamily="18" charset="0"/>
                <a:cs typeface="Times New Roman" pitchFamily="18" charset="0"/>
              </a:rPr>
              <a:t>.</a:t>
            </a:r>
            <a:endParaRPr lang="ru-RU" sz="1800" dirty="0">
              <a:solidFill>
                <a:schemeClr val="tx1"/>
              </a:solidFill>
              <a:latin typeface="Times New Roman" pitchFamily="18" charset="0"/>
              <a:cs typeface="Times New Roman" pitchFamily="18" charset="0"/>
            </a:endParaRPr>
          </a:p>
          <a:p>
            <a:pPr algn="l"/>
            <a:r>
              <a:rPr lang="uk-UA" sz="1800" dirty="0" err="1">
                <a:solidFill>
                  <a:schemeClr val="tx1"/>
                </a:solidFill>
                <a:latin typeface="Times New Roman" pitchFamily="18" charset="0"/>
                <a:cs typeface="Times New Roman" pitchFamily="18" charset="0"/>
              </a:rPr>
              <a:t>общедоступность</a:t>
            </a:r>
            <a:r>
              <a:rPr lang="uk-UA" sz="1800" dirty="0">
                <a:solidFill>
                  <a:schemeClr val="tx1"/>
                </a:solidFill>
                <a:latin typeface="Times New Roman" pitchFamily="18" charset="0"/>
                <a:cs typeface="Times New Roman" pitchFamily="18" charset="0"/>
              </a:rPr>
              <a:t> и </a:t>
            </a:r>
            <a:r>
              <a:rPr lang="uk-UA" sz="1800" dirty="0" err="1">
                <a:solidFill>
                  <a:schemeClr val="tx1"/>
                </a:solidFill>
                <a:latin typeface="Times New Roman" pitchFamily="18" charset="0"/>
                <a:cs typeface="Times New Roman" pitchFamily="18" charset="0"/>
              </a:rPr>
              <a:t>бесплатность</a:t>
            </a:r>
            <a:r>
              <a:rPr lang="uk-UA" sz="1800" dirty="0">
                <a:solidFill>
                  <a:schemeClr val="tx1"/>
                </a:solidFill>
                <a:latin typeface="Times New Roman" pitchFamily="18" charset="0"/>
                <a:cs typeface="Times New Roman" pitchFamily="18" charset="0"/>
              </a:rPr>
              <a:t> в </a:t>
            </a:r>
            <a:r>
              <a:rPr lang="uk-UA" sz="1800" dirty="0" err="1">
                <a:solidFill>
                  <a:schemeClr val="tx1"/>
                </a:solidFill>
                <a:latin typeface="Times New Roman" pitchFamily="18" charset="0"/>
                <a:cs typeface="Times New Roman" pitchFamily="18" charset="0"/>
              </a:rPr>
              <a:t>соответствии</a:t>
            </a:r>
            <a:r>
              <a:rPr lang="uk-UA" sz="1800" dirty="0">
                <a:solidFill>
                  <a:schemeClr val="tx1"/>
                </a:solidFill>
                <a:latin typeface="Times New Roman" pitchFamily="18" charset="0"/>
                <a:cs typeface="Times New Roman" pitchFamily="18" charset="0"/>
              </a:rPr>
              <a:t> с </a:t>
            </a:r>
            <a:r>
              <a:rPr lang="uk-UA" sz="1800" dirty="0" err="1" smtClean="0">
                <a:solidFill>
                  <a:schemeClr val="tx1"/>
                </a:solidFill>
                <a:latin typeface="Times New Roman" pitchFamily="18" charset="0"/>
                <a:cs typeface="Times New Roman" pitchFamily="18" charset="0"/>
              </a:rPr>
              <a:t>федеральными</a:t>
            </a:r>
            <a:r>
              <a:rPr lang="uk-UA" sz="1800" dirty="0" smtClean="0">
                <a:solidFill>
                  <a:schemeClr val="tx1"/>
                </a:solidFill>
                <a:latin typeface="Times New Roman" pitchFamily="18" charset="0"/>
                <a:cs typeface="Times New Roman" pitchFamily="18" charset="0"/>
              </a:rPr>
              <a:t> </a:t>
            </a:r>
            <a:r>
              <a:rPr lang="uk-UA" sz="1800" dirty="0" err="1" smtClean="0">
                <a:solidFill>
                  <a:schemeClr val="tx1"/>
                </a:solidFill>
                <a:latin typeface="Times New Roman" pitchFamily="18" charset="0"/>
                <a:cs typeface="Times New Roman" pitchFamily="18" charset="0"/>
              </a:rPr>
              <a:t>государственными</a:t>
            </a:r>
            <a:r>
              <a:rPr lang="uk-UA" sz="1800" dirty="0" smtClean="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образовательными</a:t>
            </a:r>
            <a:r>
              <a:rPr lang="uk-UA" sz="1800" dirty="0">
                <a:solidFill>
                  <a:schemeClr val="tx1"/>
                </a:solidFill>
                <a:latin typeface="Times New Roman" pitchFamily="18" charset="0"/>
                <a:cs typeface="Times New Roman" pitchFamily="18" charset="0"/>
              </a:rPr>
              <a:t> стандартами </a:t>
            </a:r>
            <a:r>
              <a:rPr lang="uk-UA" sz="1800" dirty="0" err="1">
                <a:solidFill>
                  <a:schemeClr val="tx1"/>
                </a:solidFill>
                <a:latin typeface="Times New Roman" pitchFamily="18" charset="0"/>
                <a:cs typeface="Times New Roman" pitchFamily="18" charset="0"/>
              </a:rPr>
              <a:t>дошкольного</a:t>
            </a:r>
            <a:r>
              <a:rPr lang="uk-UA" sz="1800" dirty="0">
                <a:solidFill>
                  <a:schemeClr val="tx1"/>
                </a:solidFill>
                <a:latin typeface="Times New Roman" pitchFamily="18" charset="0"/>
                <a:cs typeface="Times New Roman" pitchFamily="18" charset="0"/>
              </a:rPr>
              <a:t>, начального </a:t>
            </a:r>
            <a:r>
              <a:rPr lang="uk-UA" sz="1800" dirty="0" err="1">
                <a:solidFill>
                  <a:schemeClr val="tx1"/>
                </a:solidFill>
                <a:latin typeface="Times New Roman" pitchFamily="18" charset="0"/>
                <a:cs typeface="Times New Roman" pitchFamily="18" charset="0"/>
              </a:rPr>
              <a:t>общего</a:t>
            </a:r>
            <a:r>
              <a:rPr lang="uk-UA" sz="1800" dirty="0">
                <a:solidFill>
                  <a:schemeClr val="tx1"/>
                </a:solidFill>
                <a:latin typeface="Times New Roman" pitchFamily="18" charset="0"/>
                <a:cs typeface="Times New Roman" pitchFamily="18" charset="0"/>
              </a:rPr>
              <a:t>, основного </a:t>
            </a:r>
            <a:r>
              <a:rPr lang="uk-UA" sz="1800" dirty="0" err="1">
                <a:solidFill>
                  <a:schemeClr val="tx1"/>
                </a:solidFill>
                <a:latin typeface="Times New Roman" pitchFamily="18" charset="0"/>
                <a:cs typeface="Times New Roman" pitchFamily="18" charset="0"/>
              </a:rPr>
              <a:t>общего</a:t>
            </a:r>
            <a:r>
              <a:rPr lang="uk-UA" sz="1800" dirty="0">
                <a:solidFill>
                  <a:schemeClr val="tx1"/>
                </a:solidFill>
                <a:latin typeface="Times New Roman" pitchFamily="18" charset="0"/>
                <a:cs typeface="Times New Roman" pitchFamily="18" charset="0"/>
              </a:rPr>
              <a:t> и </a:t>
            </a:r>
            <a:r>
              <a:rPr lang="uk-UA" sz="1800" dirty="0" err="1">
                <a:solidFill>
                  <a:schemeClr val="tx1"/>
                </a:solidFill>
                <a:latin typeface="Times New Roman" pitchFamily="18" charset="0"/>
                <a:cs typeface="Times New Roman" pitchFamily="18" charset="0"/>
              </a:rPr>
              <a:t>среднего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общего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образования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среднего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профессионального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образования</a:t>
            </a:r>
            <a:r>
              <a:rPr lang="uk-UA" sz="1800" dirty="0">
                <a:solidFill>
                  <a:schemeClr val="tx1"/>
                </a:solidFill>
                <a:latin typeface="Times New Roman" pitchFamily="18" charset="0"/>
                <a:cs typeface="Times New Roman" pitchFamily="18" charset="0"/>
              </a:rPr>
              <a:t>, а </a:t>
            </a:r>
            <a:r>
              <a:rPr lang="uk-UA" sz="1800" dirty="0" err="1">
                <a:solidFill>
                  <a:schemeClr val="tx1"/>
                </a:solidFill>
                <a:latin typeface="Times New Roman" pitchFamily="18" charset="0"/>
                <a:cs typeface="Times New Roman" pitchFamily="18" charset="0"/>
              </a:rPr>
              <a:t>также</a:t>
            </a:r>
            <a:r>
              <a:rPr lang="uk-UA" sz="1800" dirty="0">
                <a:solidFill>
                  <a:schemeClr val="tx1"/>
                </a:solidFill>
                <a:latin typeface="Times New Roman" pitchFamily="18" charset="0"/>
                <a:cs typeface="Times New Roman" pitchFamily="18" charset="0"/>
              </a:rPr>
              <a:t> на </a:t>
            </a:r>
            <a:r>
              <a:rPr lang="uk-UA" sz="1800" dirty="0" err="1">
                <a:solidFill>
                  <a:schemeClr val="tx1"/>
                </a:solidFill>
                <a:latin typeface="Times New Roman" pitchFamily="18" charset="0"/>
                <a:cs typeface="Times New Roman" pitchFamily="18" charset="0"/>
              </a:rPr>
              <a:t>конкурсной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основе</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бесплатность</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высшего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образования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если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образование</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данного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уровня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гражданин</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получает</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впервые</a:t>
            </a:r>
            <a:r>
              <a:rPr lang="uk-UA" sz="1800" dirty="0">
                <a:solidFill>
                  <a:schemeClr val="tx1"/>
                </a:solidFill>
                <a:latin typeface="Times New Roman" pitchFamily="18" charset="0"/>
                <a:cs typeface="Times New Roman" pitchFamily="18" charset="0"/>
              </a:rPr>
              <a:t>. </a:t>
            </a:r>
            <a:endParaRPr lang="ru-RU" sz="1800" dirty="0">
              <a:solidFill>
                <a:schemeClr val="tx1"/>
              </a:solidFill>
              <a:latin typeface="Times New Roman" pitchFamily="18" charset="0"/>
              <a:cs typeface="Times New Roman" pitchFamily="18" charset="0"/>
            </a:endParaRPr>
          </a:p>
          <a:p>
            <a:pPr algn="l"/>
            <a:r>
              <a:rPr lang="uk-UA" sz="1800" dirty="0">
                <a:solidFill>
                  <a:schemeClr val="tx1"/>
                </a:solidFill>
                <a:latin typeface="Times New Roman" pitchFamily="18" charset="0"/>
                <a:cs typeface="Times New Roman" pitchFamily="18" charset="0"/>
              </a:rPr>
              <a:t>В </a:t>
            </a:r>
            <a:r>
              <a:rPr lang="uk-UA" sz="1800" dirty="0" err="1">
                <a:solidFill>
                  <a:schemeClr val="tx1"/>
                </a:solidFill>
                <a:latin typeface="Times New Roman" pitchFamily="18" charset="0"/>
                <a:cs typeface="Times New Roman" pitchFamily="18" charset="0"/>
              </a:rPr>
              <a:t>целях</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реализации</a:t>
            </a:r>
            <a:r>
              <a:rPr lang="uk-UA" sz="1800" dirty="0">
                <a:solidFill>
                  <a:schemeClr val="tx1"/>
                </a:solidFill>
                <a:latin typeface="Times New Roman" pitchFamily="18" charset="0"/>
                <a:cs typeface="Times New Roman" pitchFamily="18" charset="0"/>
              </a:rPr>
              <a:t> права </a:t>
            </a:r>
            <a:r>
              <a:rPr lang="uk-UA" sz="1800" dirty="0" err="1">
                <a:solidFill>
                  <a:schemeClr val="tx1"/>
                </a:solidFill>
                <a:latin typeface="Times New Roman" pitchFamily="18" charset="0"/>
                <a:cs typeface="Times New Roman" pitchFamily="18" charset="0"/>
              </a:rPr>
              <a:t>каждого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человека</a:t>
            </a:r>
            <a:r>
              <a:rPr lang="uk-UA" sz="1800" dirty="0">
                <a:solidFill>
                  <a:schemeClr val="tx1"/>
                </a:solidFill>
                <a:latin typeface="Times New Roman" pitchFamily="18" charset="0"/>
                <a:cs typeface="Times New Roman" pitchFamily="18" charset="0"/>
              </a:rPr>
              <a:t> на </a:t>
            </a:r>
            <a:r>
              <a:rPr lang="uk-UA" sz="1800" dirty="0" err="1">
                <a:solidFill>
                  <a:schemeClr val="tx1"/>
                </a:solidFill>
                <a:latin typeface="Times New Roman" pitchFamily="18" charset="0"/>
                <a:cs typeface="Times New Roman" pitchFamily="18" charset="0"/>
              </a:rPr>
              <a:t>образование</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федеральными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государственными</a:t>
            </a:r>
            <a:r>
              <a:rPr lang="uk-UA" sz="1800" dirty="0">
                <a:solidFill>
                  <a:schemeClr val="tx1"/>
                </a:solidFill>
                <a:latin typeface="Times New Roman" pitchFamily="18" charset="0"/>
                <a:cs typeface="Times New Roman" pitchFamily="18" charset="0"/>
              </a:rPr>
              <a:t> органами, </a:t>
            </a:r>
            <a:r>
              <a:rPr lang="uk-UA" sz="1800" dirty="0" err="1">
                <a:solidFill>
                  <a:schemeClr val="tx1"/>
                </a:solidFill>
                <a:latin typeface="Times New Roman" pitchFamily="18" charset="0"/>
                <a:cs typeface="Times New Roman" pitchFamily="18" charset="0"/>
              </a:rPr>
              <a:t>органами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государственной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власти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субъектов</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Российской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Федерации</a:t>
            </a:r>
            <a:r>
              <a:rPr lang="uk-UA" sz="1800" dirty="0">
                <a:solidFill>
                  <a:schemeClr val="tx1"/>
                </a:solidFill>
                <a:latin typeface="Times New Roman" pitchFamily="18" charset="0"/>
                <a:cs typeface="Times New Roman" pitchFamily="18" charset="0"/>
              </a:rPr>
              <a:t> и органами </a:t>
            </a:r>
            <a:r>
              <a:rPr lang="uk-UA" sz="1800" dirty="0" err="1">
                <a:solidFill>
                  <a:schemeClr val="tx1"/>
                </a:solidFill>
                <a:latin typeface="Times New Roman" pitchFamily="18" charset="0"/>
                <a:cs typeface="Times New Roman" pitchFamily="18" charset="0"/>
              </a:rPr>
              <a:t>местного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самоуправления</a:t>
            </a:r>
            <a:r>
              <a:rPr lang="ru-RU" sz="1800" dirty="0">
                <a:solidFill>
                  <a:schemeClr val="tx1"/>
                </a:solidFill>
                <a:latin typeface="Times New Roman" pitchFamily="18" charset="0"/>
                <a:cs typeface="Times New Roman" pitchFamily="18" charset="0"/>
              </a:rPr>
              <a:t> создаются необходимые условия </a:t>
            </a:r>
            <a:r>
              <a:rPr lang="uk-UA" sz="1800" dirty="0">
                <a:solidFill>
                  <a:schemeClr val="tx1"/>
                </a:solidFill>
                <a:latin typeface="Times New Roman" pitchFamily="18" charset="0"/>
                <a:cs typeface="Times New Roman" pitchFamily="18" charset="0"/>
              </a:rPr>
              <a:t>для </a:t>
            </a:r>
            <a:r>
              <a:rPr lang="uk-UA" sz="1800" dirty="0" err="1">
                <a:solidFill>
                  <a:schemeClr val="tx1"/>
                </a:solidFill>
                <a:latin typeface="Times New Roman" pitchFamily="18" charset="0"/>
                <a:cs typeface="Times New Roman" pitchFamily="18" charset="0"/>
              </a:rPr>
              <a:t>получения</a:t>
            </a:r>
            <a:r>
              <a:rPr lang="ru-RU"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качественного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образования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лицами</a:t>
            </a:r>
            <a:r>
              <a:rPr lang="uk-UA" sz="1800" dirty="0">
                <a:solidFill>
                  <a:schemeClr val="tx1"/>
                </a:solidFill>
                <a:latin typeface="Times New Roman" pitchFamily="18" charset="0"/>
                <a:cs typeface="Times New Roman" pitchFamily="18" charset="0"/>
              </a:rPr>
              <a:t> с </a:t>
            </a:r>
            <a:r>
              <a:rPr lang="uk-UA" sz="1800" dirty="0" err="1">
                <a:solidFill>
                  <a:schemeClr val="tx1"/>
                </a:solidFill>
                <a:latin typeface="Times New Roman" pitchFamily="18" charset="0"/>
                <a:cs typeface="Times New Roman" pitchFamily="18" charset="0"/>
              </a:rPr>
              <a:t>ограниченными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возможностями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здоровья</a:t>
            </a:r>
            <a:r>
              <a:rPr lang="uk-UA" sz="1800" dirty="0">
                <a:solidFill>
                  <a:schemeClr val="tx1"/>
                </a:solidFill>
                <a:latin typeface="Times New Roman" pitchFamily="18" charset="0"/>
                <a:cs typeface="Times New Roman" pitchFamily="18" charset="0"/>
              </a:rPr>
              <a:t>, для </a:t>
            </a:r>
            <a:r>
              <a:rPr lang="uk-UA" sz="1800" dirty="0" err="1">
                <a:solidFill>
                  <a:schemeClr val="tx1"/>
                </a:solidFill>
                <a:latin typeface="Times New Roman" pitchFamily="18" charset="0"/>
                <a:cs typeface="Times New Roman" pitchFamily="18" charset="0"/>
              </a:rPr>
              <a:t>коррекции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нарушений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развития</a:t>
            </a:r>
            <a:r>
              <a:rPr lang="ru-RU" sz="1800" dirty="0">
                <a:solidFill>
                  <a:schemeClr val="tx1"/>
                </a:solidFill>
                <a:latin typeface="Times New Roman" pitchFamily="18" charset="0"/>
                <a:cs typeface="Times New Roman" pitchFamily="18" charset="0"/>
              </a:rPr>
              <a:t>, а также социальному развитию этих лиц, в том числе посредством организации </a:t>
            </a:r>
            <a:r>
              <a:rPr lang="ru-RU" sz="1800" dirty="0">
                <a:solidFill>
                  <a:srgbClr val="FF0000"/>
                </a:solidFill>
                <a:latin typeface="Times New Roman" pitchFamily="18" charset="0"/>
                <a:cs typeface="Times New Roman" pitchFamily="18" charset="0"/>
              </a:rPr>
              <a:t>инклюзивного образования</a:t>
            </a:r>
            <a:r>
              <a:rPr lang="ru-RU" sz="1800" dirty="0">
                <a:solidFill>
                  <a:schemeClr val="tx1"/>
                </a:solidFill>
                <a:latin typeface="Times New Roman" pitchFamily="18" charset="0"/>
                <a:cs typeface="Times New Roman" pitchFamily="18" charset="0"/>
              </a:rPr>
              <a:t>.</a:t>
            </a:r>
          </a:p>
          <a:p>
            <a:pPr algn="l"/>
            <a:r>
              <a:rPr lang="ru-RU" sz="1800" dirty="0">
                <a:solidFill>
                  <a:schemeClr val="tx1"/>
                </a:solidFill>
                <a:latin typeface="Times New Roman" pitchFamily="18" charset="0"/>
                <a:cs typeface="Times New Roman" pitchFamily="18" charset="0"/>
              </a:rPr>
              <a:t>Вышеуказанные органы </a:t>
            </a:r>
            <a:r>
              <a:rPr lang="uk-UA" sz="1800" dirty="0" err="1">
                <a:solidFill>
                  <a:schemeClr val="tx1"/>
                </a:solidFill>
                <a:latin typeface="Times New Roman" pitchFamily="18" charset="0"/>
                <a:cs typeface="Times New Roman" pitchFamily="18" charset="0"/>
              </a:rPr>
              <a:t>осуществляется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полностью</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или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частично</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финансовое</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обеспечение</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содержания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лиц</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нуждающихся</a:t>
            </a:r>
            <a:r>
              <a:rPr lang="uk-UA" sz="1800" dirty="0">
                <a:solidFill>
                  <a:schemeClr val="tx1"/>
                </a:solidFill>
                <a:latin typeface="Times New Roman" pitchFamily="18" charset="0"/>
                <a:cs typeface="Times New Roman" pitchFamily="18" charset="0"/>
              </a:rPr>
              <a:t> в </a:t>
            </a:r>
            <a:r>
              <a:rPr lang="uk-UA" sz="1800" dirty="0" err="1">
                <a:solidFill>
                  <a:schemeClr val="tx1"/>
                </a:solidFill>
                <a:latin typeface="Times New Roman" pitchFamily="18" charset="0"/>
                <a:cs typeface="Times New Roman" pitchFamily="18" charset="0"/>
              </a:rPr>
              <a:t>социальной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поддержке</a:t>
            </a:r>
            <a:r>
              <a:rPr lang="uk-UA" sz="1800" dirty="0">
                <a:solidFill>
                  <a:schemeClr val="tx1"/>
                </a:solidFill>
                <a:latin typeface="Times New Roman" pitchFamily="18" charset="0"/>
                <a:cs typeface="Times New Roman" pitchFamily="18" charset="0"/>
              </a:rPr>
              <a:t> в </a:t>
            </a:r>
            <a:r>
              <a:rPr lang="uk-UA" sz="1800" dirty="0" err="1">
                <a:solidFill>
                  <a:schemeClr val="tx1"/>
                </a:solidFill>
                <a:latin typeface="Times New Roman" pitchFamily="18" charset="0"/>
                <a:cs typeface="Times New Roman" pitchFamily="18" charset="0"/>
              </a:rPr>
              <a:t>соответствии</a:t>
            </a:r>
            <a:r>
              <a:rPr lang="uk-UA" sz="1800" dirty="0">
                <a:solidFill>
                  <a:schemeClr val="tx1"/>
                </a:solidFill>
                <a:latin typeface="Times New Roman" pitchFamily="18" charset="0"/>
                <a:cs typeface="Times New Roman" pitchFamily="18" charset="0"/>
              </a:rPr>
              <a:t> с </a:t>
            </a:r>
            <a:r>
              <a:rPr lang="uk-UA" sz="1800" dirty="0" err="1">
                <a:solidFill>
                  <a:schemeClr val="tx1"/>
                </a:solidFill>
                <a:latin typeface="Times New Roman" pitchFamily="18" charset="0"/>
                <a:cs typeface="Times New Roman" pitchFamily="18" charset="0"/>
              </a:rPr>
              <a:t>законодательством</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Российской</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Федерации</a:t>
            </a:r>
            <a:r>
              <a:rPr lang="uk-UA" sz="1800" dirty="0">
                <a:solidFill>
                  <a:schemeClr val="tx1"/>
                </a:solidFill>
                <a:latin typeface="Times New Roman" pitchFamily="18" charset="0"/>
                <a:cs typeface="Times New Roman" pitchFamily="18" charset="0"/>
              </a:rPr>
              <a:t>, в </a:t>
            </a:r>
            <a:r>
              <a:rPr lang="uk-UA" sz="1800" dirty="0" err="1">
                <a:solidFill>
                  <a:schemeClr val="tx1"/>
                </a:solidFill>
                <a:latin typeface="Times New Roman" pitchFamily="18" charset="0"/>
                <a:cs typeface="Times New Roman" pitchFamily="18" charset="0"/>
              </a:rPr>
              <a:t>период</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получения</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ими</a:t>
            </a:r>
            <a:r>
              <a:rPr lang="uk-UA" sz="1800" dirty="0">
                <a:solidFill>
                  <a:schemeClr val="tx1"/>
                </a:solidFill>
                <a:latin typeface="Times New Roman" pitchFamily="18" charset="0"/>
                <a:cs typeface="Times New Roman" pitchFamily="18" charset="0"/>
              </a:rPr>
              <a:t> </a:t>
            </a:r>
            <a:r>
              <a:rPr lang="uk-UA" sz="1800" dirty="0" err="1">
                <a:solidFill>
                  <a:schemeClr val="tx1"/>
                </a:solidFill>
                <a:latin typeface="Times New Roman" pitchFamily="18" charset="0"/>
                <a:cs typeface="Times New Roman" pitchFamily="18" charset="0"/>
              </a:rPr>
              <a:t>образования</a:t>
            </a:r>
            <a:r>
              <a:rPr lang="uk-UA" sz="1800" dirty="0">
                <a:solidFill>
                  <a:schemeClr val="tx1"/>
                </a:solidFill>
                <a:latin typeface="Times New Roman" pitchFamily="18" charset="0"/>
                <a:cs typeface="Times New Roman" pitchFamily="18" charset="0"/>
              </a:rPr>
              <a:t>. </a:t>
            </a:r>
            <a:endParaRPr lang="ru-RU" sz="1800" dirty="0">
              <a:solidFill>
                <a:schemeClr val="tx1"/>
              </a:solidFill>
              <a:latin typeface="Times New Roman" pitchFamily="18" charset="0"/>
              <a:cs typeface="Times New Roman" pitchFamily="18" charset="0"/>
            </a:endParaRPr>
          </a:p>
          <a:p>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26130"/>
          </a:xfrm>
        </p:spPr>
        <p:txBody>
          <a:bodyPr>
            <a:normAutofit/>
          </a:bodyPr>
          <a:lstStyle/>
          <a:p>
            <a:pPr algn="l"/>
            <a:r>
              <a:rPr lang="uk-UA" sz="2400" b="1" dirty="0">
                <a:latin typeface="Times New Roman" pitchFamily="18" charset="0"/>
                <a:cs typeface="Times New Roman" pitchFamily="18" charset="0"/>
              </a:rPr>
              <a:t>Глава 2. СИСТЕМА ОБРАЗОВАНИЯ</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err="1">
                <a:solidFill>
                  <a:schemeClr val="tx2"/>
                </a:solidFill>
                <a:latin typeface="Times New Roman" pitchFamily="18" charset="0"/>
                <a:cs typeface="Times New Roman" pitchFamily="18" charset="0"/>
              </a:rPr>
              <a:t>Статья</a:t>
            </a:r>
            <a:r>
              <a:rPr lang="uk-UA" sz="2400" dirty="0">
                <a:solidFill>
                  <a:schemeClr val="tx2"/>
                </a:solidFill>
                <a:latin typeface="Times New Roman" pitchFamily="18" charset="0"/>
                <a:cs typeface="Times New Roman" pitchFamily="18" charset="0"/>
              </a:rPr>
              <a:t> 10.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Система </a:t>
            </a:r>
            <a:r>
              <a:rPr lang="uk-UA" sz="2400" dirty="0" err="1">
                <a:latin typeface="Times New Roman" pitchFamily="18" charset="0"/>
                <a:cs typeface="Times New Roman" pitchFamily="18" charset="0"/>
              </a:rPr>
              <a:t>образования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включает</a:t>
            </a:r>
            <a:r>
              <a:rPr lang="uk-UA" sz="2400" dirty="0">
                <a:latin typeface="Times New Roman" pitchFamily="18" charset="0"/>
                <a:cs typeface="Times New Roman" pitchFamily="18" charset="0"/>
              </a:rPr>
              <a:t> в </a:t>
            </a:r>
            <a:r>
              <a:rPr lang="uk-UA" sz="2400" dirty="0" err="1">
                <a:latin typeface="Times New Roman" pitchFamily="18" charset="0"/>
                <a:cs typeface="Times New Roman" pitchFamily="18" charset="0"/>
              </a:rPr>
              <a:t>себя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1) </a:t>
            </a:r>
            <a:r>
              <a:rPr lang="uk-UA" sz="2400" dirty="0" err="1">
                <a:solidFill>
                  <a:srgbClr val="FF0000"/>
                </a:solidFill>
                <a:latin typeface="Times New Roman" pitchFamily="18" charset="0"/>
                <a:cs typeface="Times New Roman" pitchFamily="18" charset="0"/>
              </a:rPr>
              <a:t>федеральные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государственные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образовательные</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стандарты</a:t>
            </a:r>
            <a:r>
              <a:rPr lang="uk-UA" sz="2400" dirty="0">
                <a:solidFill>
                  <a:srgbClr val="FF0000"/>
                </a:solidFill>
                <a:latin typeface="Times New Roman" pitchFamily="18" charset="0"/>
                <a:cs typeface="Times New Roman" pitchFamily="18" charset="0"/>
              </a:rPr>
              <a:t> </a:t>
            </a:r>
            <a:r>
              <a:rPr lang="uk-UA" sz="2400" dirty="0">
                <a:latin typeface="Times New Roman" pitchFamily="18" charset="0"/>
                <a:cs typeface="Times New Roman" pitchFamily="18" charset="0"/>
              </a:rPr>
              <a:t>и </a:t>
            </a:r>
            <a:r>
              <a:rPr lang="uk-UA" sz="2400" dirty="0" err="1">
                <a:latin typeface="Times New Roman" pitchFamily="18" charset="0"/>
                <a:cs typeface="Times New Roman" pitchFamily="18" charset="0"/>
              </a:rPr>
              <a:t>федеральные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государственные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требования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стандарты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программы</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различных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вида</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уровня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или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направленности</a:t>
            </a:r>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2) </a:t>
            </a:r>
            <a:r>
              <a:rPr lang="uk-UA" sz="2400" dirty="0" err="1">
                <a:solidFill>
                  <a:srgbClr val="FF0000"/>
                </a:solidFill>
                <a:latin typeface="Times New Roman" pitchFamily="18" charset="0"/>
                <a:cs typeface="Times New Roman" pitchFamily="18" charset="0"/>
              </a:rPr>
              <a:t>организации</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осуществляющие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образовательную</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деятельность</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педагогических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работников</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обучающихся</a:t>
            </a:r>
            <a:r>
              <a:rPr lang="uk-UA" sz="2400" dirty="0">
                <a:latin typeface="Times New Roman" pitchFamily="18" charset="0"/>
                <a:cs typeface="Times New Roman" pitchFamily="18" charset="0"/>
              </a:rPr>
              <a:t> и </a:t>
            </a:r>
            <a:r>
              <a:rPr lang="uk-UA" sz="2400" dirty="0" err="1">
                <a:latin typeface="Times New Roman" pitchFamily="18" charset="0"/>
                <a:cs typeface="Times New Roman" pitchFamily="18" charset="0"/>
              </a:rPr>
              <a:t>родителей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законных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представителей</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несовершеннолетних</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обучающихся</a:t>
            </a:r>
            <a:r>
              <a:rPr lang="uk-UA" sz="2400"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uk-UA" sz="2400" dirty="0">
                <a:latin typeface="Times New Roman" pitchFamily="18" charset="0"/>
                <a:cs typeface="Times New Roman" pitchFamily="18" charset="0"/>
              </a:rPr>
              <a:t>3) </a:t>
            </a:r>
            <a:r>
              <a:rPr lang="uk-UA" sz="2400" dirty="0" err="1">
                <a:latin typeface="Times New Roman" pitchFamily="18" charset="0"/>
                <a:cs typeface="Times New Roman" pitchFamily="18" charset="0"/>
              </a:rPr>
              <a:t>федеральные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государственные</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органы</a:t>
            </a:r>
            <a:r>
              <a:rPr lang="uk-UA" sz="2400" dirty="0">
                <a:latin typeface="Times New Roman" pitchFamily="18" charset="0"/>
                <a:cs typeface="Times New Roman" pitchFamily="18" charset="0"/>
              </a:rPr>
              <a:t> и </a:t>
            </a:r>
            <a:r>
              <a:rPr lang="uk-UA" sz="2400" dirty="0" err="1">
                <a:solidFill>
                  <a:srgbClr val="FF0000"/>
                </a:solidFill>
                <a:latin typeface="Times New Roman" pitchFamily="18" charset="0"/>
                <a:cs typeface="Times New Roman" pitchFamily="18" charset="0"/>
              </a:rPr>
              <a:t>органы</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государственной</a:t>
            </a:r>
            <a:r>
              <a:rPr lang="uk-UA" sz="2400" dirty="0">
                <a:solidFill>
                  <a:srgbClr val="FF0000"/>
                </a:solidFill>
                <a:latin typeface="Times New Roman" pitchFamily="18" charset="0"/>
                <a:cs typeface="Times New Roman" pitchFamily="18" charset="0"/>
              </a:rPr>
              <a:t> </a:t>
            </a:r>
            <a:r>
              <a:rPr lang="uk-UA" sz="2400" dirty="0" err="1">
                <a:solidFill>
                  <a:srgbClr val="FF0000"/>
                </a:solidFill>
                <a:latin typeface="Times New Roman" pitchFamily="18" charset="0"/>
                <a:cs typeface="Times New Roman" pitchFamily="18" charset="0"/>
              </a:rPr>
              <a:t>власти</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4) </a:t>
            </a:r>
            <a:r>
              <a:rPr lang="ru-RU" sz="2400" dirty="0">
                <a:solidFill>
                  <a:srgbClr val="FF0000"/>
                </a:solidFill>
                <a:latin typeface="Times New Roman" pitchFamily="18" charset="0"/>
                <a:cs typeface="Times New Roman" pitchFamily="18" charset="0"/>
              </a:rPr>
              <a:t>организации по качеству образования (</a:t>
            </a:r>
            <a:r>
              <a:rPr lang="ru-RU" sz="2400" dirty="0" err="1">
                <a:solidFill>
                  <a:srgbClr val="FF0000"/>
                </a:solidFill>
                <a:latin typeface="Times New Roman" pitchFamily="18" charset="0"/>
                <a:cs typeface="Times New Roman" pitchFamily="18" charset="0"/>
              </a:rPr>
              <a:t>Кузбассобнадзор</a:t>
            </a:r>
            <a:r>
              <a:rPr lang="ru-RU" sz="2400" dirty="0">
                <a:solidFill>
                  <a:srgbClr val="FF0000"/>
                </a:solidFill>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Образование в РФ подразделяется на</a:t>
            </a:r>
            <a:br>
              <a:rPr lang="ru-RU" dirty="0"/>
            </a:br>
            <a:endParaRPr lang="ru-RU" dirty="0"/>
          </a:p>
        </p:txBody>
      </p:sp>
      <p:sp>
        <p:nvSpPr>
          <p:cNvPr id="3" name="Подзаголовок 2"/>
          <p:cNvSpPr>
            <a:spLocks noGrp="1"/>
          </p:cNvSpPr>
          <p:nvPr>
            <p:ph type="subTitle" idx="1"/>
          </p:nvPr>
        </p:nvSpPr>
        <p:spPr>
          <a:xfrm>
            <a:off x="1000100" y="3286124"/>
            <a:ext cx="7215238" cy="2857520"/>
          </a:xfrm>
        </p:spPr>
        <p:txBody>
          <a:bodyPr>
            <a:normAutofit/>
          </a:bodyPr>
          <a:lstStyle/>
          <a:p>
            <a:r>
              <a:rPr lang="ru-RU" dirty="0">
                <a:solidFill>
                  <a:schemeClr val="tx1"/>
                </a:solidFill>
              </a:rPr>
              <a:t>Общее</a:t>
            </a:r>
          </a:p>
          <a:p>
            <a:r>
              <a:rPr lang="ru-RU" dirty="0">
                <a:solidFill>
                  <a:schemeClr val="tx1"/>
                </a:solidFill>
              </a:rPr>
              <a:t>Профессиональное </a:t>
            </a:r>
          </a:p>
          <a:p>
            <a:r>
              <a:rPr lang="ru-RU" dirty="0">
                <a:solidFill>
                  <a:schemeClr val="tx1"/>
                </a:solidFill>
              </a:rPr>
              <a:t>Дополнительное </a:t>
            </a:r>
          </a:p>
          <a:p>
            <a:r>
              <a:rPr lang="ru-RU" dirty="0">
                <a:solidFill>
                  <a:schemeClr val="tx1"/>
                </a:solidFill>
              </a:rPr>
              <a:t>Профессиональное </a:t>
            </a:r>
          </a:p>
          <a:p>
            <a:endParaRPr lang="ru-RU"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8"/>
            <a:ext cx="7772400" cy="6143668"/>
          </a:xfrm>
        </p:spPr>
        <p:txBody>
          <a:bodyPr>
            <a:normAutofit fontScale="90000"/>
          </a:bodyPr>
          <a:lstStyle/>
          <a:p>
            <a:r>
              <a:rPr lang="ru-RU" sz="3100" dirty="0">
                <a:latin typeface="Times New Roman" pitchFamily="18" charset="0"/>
                <a:cs typeface="Times New Roman" pitchFamily="18" charset="0"/>
              </a:rPr>
              <a:t>Общее и профессиональное реализуются по уровням</a:t>
            </a:r>
            <a:br>
              <a:rPr lang="ru-RU" sz="3100" dirty="0">
                <a:latin typeface="Times New Roman" pitchFamily="18" charset="0"/>
                <a:cs typeface="Times New Roman" pitchFamily="18" charset="0"/>
              </a:rPr>
            </a:br>
            <a:r>
              <a:rPr lang="ru-RU" sz="3100" dirty="0">
                <a:solidFill>
                  <a:srgbClr val="FF0000"/>
                </a:solidFill>
                <a:latin typeface="Times New Roman" pitchFamily="18" charset="0"/>
                <a:cs typeface="Times New Roman" pitchFamily="18" charset="0"/>
              </a:rPr>
              <a:t>Уровни общего:                                                           </a:t>
            </a:r>
            <a:br>
              <a:rPr lang="ru-RU" sz="3100" dirty="0">
                <a:solidFill>
                  <a:srgbClr val="FF0000"/>
                </a:solidFill>
                <a:latin typeface="Times New Roman" pitchFamily="18" charset="0"/>
                <a:cs typeface="Times New Roman" pitchFamily="18" charset="0"/>
              </a:rPr>
            </a:br>
            <a:r>
              <a:rPr lang="ru-RU" sz="3100" dirty="0">
                <a:solidFill>
                  <a:srgbClr val="FF0000"/>
                </a:solidFill>
                <a:latin typeface="Times New Roman" pitchFamily="18" charset="0"/>
                <a:cs typeface="Times New Roman" pitchFamily="18" charset="0"/>
              </a:rPr>
              <a:t>1. Дошкольное образование</a:t>
            </a:r>
            <a:br>
              <a:rPr lang="ru-RU" sz="3100" dirty="0">
                <a:solidFill>
                  <a:srgbClr val="FF0000"/>
                </a:solidFill>
                <a:latin typeface="Times New Roman" pitchFamily="18" charset="0"/>
                <a:cs typeface="Times New Roman" pitchFamily="18" charset="0"/>
              </a:rPr>
            </a:br>
            <a:r>
              <a:rPr lang="ru-RU" sz="3100" dirty="0">
                <a:solidFill>
                  <a:srgbClr val="FF0000"/>
                </a:solidFill>
                <a:latin typeface="Times New Roman" pitchFamily="18" charset="0"/>
                <a:cs typeface="Times New Roman" pitchFamily="18" charset="0"/>
              </a:rPr>
              <a:t>2. Начальное общее образование</a:t>
            </a:r>
            <a:br>
              <a:rPr lang="ru-RU" sz="3100" dirty="0">
                <a:solidFill>
                  <a:srgbClr val="FF0000"/>
                </a:solidFill>
                <a:latin typeface="Times New Roman" pitchFamily="18" charset="0"/>
                <a:cs typeface="Times New Roman" pitchFamily="18" charset="0"/>
              </a:rPr>
            </a:br>
            <a:r>
              <a:rPr lang="ru-RU" sz="3100" dirty="0">
                <a:solidFill>
                  <a:srgbClr val="FF0000"/>
                </a:solidFill>
                <a:latin typeface="Times New Roman" pitchFamily="18" charset="0"/>
                <a:cs typeface="Times New Roman" pitchFamily="18" charset="0"/>
              </a:rPr>
              <a:t>3. Основное общее образование</a:t>
            </a:r>
            <a:br>
              <a:rPr lang="ru-RU" sz="3100" dirty="0">
                <a:solidFill>
                  <a:srgbClr val="FF0000"/>
                </a:solidFill>
                <a:latin typeface="Times New Roman" pitchFamily="18" charset="0"/>
                <a:cs typeface="Times New Roman" pitchFamily="18" charset="0"/>
              </a:rPr>
            </a:br>
            <a:r>
              <a:rPr lang="ru-RU" sz="3100" dirty="0">
                <a:solidFill>
                  <a:srgbClr val="FF0000"/>
                </a:solidFill>
                <a:latin typeface="Times New Roman" pitchFamily="18" charset="0"/>
                <a:cs typeface="Times New Roman" pitchFamily="18" charset="0"/>
              </a:rPr>
              <a:t>4. Среднее общее образование</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t>
            </a:r>
            <a:r>
              <a:rPr lang="ru-RU" sz="2400" dirty="0" smtClean="0">
                <a:solidFill>
                  <a:srgbClr val="FF0000"/>
                </a:solidFill>
                <a:latin typeface="Times New Roman" pitchFamily="18" charset="0"/>
                <a:cs typeface="Times New Roman" pitchFamily="18" charset="0"/>
              </a:rPr>
              <a:t>Уровни</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профессионального:</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Среднее </a:t>
            </a:r>
            <a:r>
              <a:rPr lang="ru-RU" sz="2400" dirty="0" err="1">
                <a:latin typeface="Times New Roman" pitchFamily="18" charset="0"/>
                <a:cs typeface="Times New Roman" pitchFamily="18" charset="0"/>
              </a:rPr>
              <a:t>пофессиональное</a:t>
            </a:r>
            <a:r>
              <a:rPr lang="ru-RU" sz="2400" dirty="0">
                <a:latin typeface="Times New Roman" pitchFamily="18" charset="0"/>
                <a:cs typeface="Times New Roman" pitchFamily="18" charset="0"/>
              </a:rPr>
              <a:t> образование</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Высшее </a:t>
            </a:r>
            <a:r>
              <a:rPr lang="ru-RU" sz="2400" dirty="0" err="1">
                <a:latin typeface="Times New Roman" pitchFamily="18" charset="0"/>
                <a:cs typeface="Times New Roman" pitchFamily="18" charset="0"/>
              </a:rPr>
              <a:t>образование-бакалавриат</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Высшее образование- </a:t>
            </a:r>
            <a:r>
              <a:rPr lang="ru-RU" sz="2400" dirty="0" err="1">
                <a:latin typeface="Times New Roman" pitchFamily="18" charset="0"/>
                <a:cs typeface="Times New Roman" pitchFamily="18" charset="0"/>
              </a:rPr>
              <a:t>специалитет</a:t>
            </a:r>
            <a:r>
              <a:rPr lang="ru-RU" sz="2400" dirty="0">
                <a:latin typeface="Times New Roman" pitchFamily="18" charset="0"/>
                <a:cs typeface="Times New Roman" pitchFamily="18" charset="0"/>
              </a:rPr>
              <a:t>, магистратура</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Высшее образование-подготовка кадров к высшей квалификации</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558</Words>
  <Application>Microsoft Office PowerPoint</Application>
  <PresentationFormat>Экран (4:3)</PresentationFormat>
  <Paragraphs>43</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Сообщение на общешкольное собрание 21.03.2013год </vt:lpstr>
      <vt:lpstr>29 декабря 2012 года N 273-ФЗ Федеральный закон от 29.12.2012 N 273-ФЗ "Об образовании в Российской Федерации"  </vt:lpstr>
      <vt:lpstr>Глава 1. ОБЩИЕ ПОЛОЖЕНИЯ Статья 1.  1. Предметом регулирования  настоящего Федерального закона являются общественные отношения,  возникающие в связи с реализацией права на образование.  Закон устанавливает правовые, организационные и экономические основы образования в Российской Федерации, основные принципы государственной политики Российской Федерации в сфере образования, общие правила функционирования системы образования </vt:lpstr>
      <vt:lpstr>Статья 2.  Основные понятия, используемые в настоящем Федеральном законе Образование, воспитание, обучение … уровень образования - завершенный цикл образования, характеризующийся определенной единой совокупностью требований;  федеральный государственный образовательный стандарт(ФГОС) - совокупность обязательных требований к образованию определенного уровня подготовки, утвержденных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образования;  образовательная программа - комплекс основных характеристик образования (объем, содержание, планируемые результаты), организационно-педагогических условий и в случаях, предусмотренных настоящим Федеральным законом, форм аттестации, который представлен в виде учебного плана, календарного учебного графика, рабочих программ учебных предметов, курсов, дисциплин (модулей), иных компонентов, а также оценочных и методических материалов;  обучающийся - физическое лицо, осваивающее образовательную программу;  обучающийся с ограниченными возможностями здоровья - физическое лицо, имеющее недостатки в физическом и (или)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  инклюзивное образование -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  адаптированная образовательная программа - 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индивидуальных возможностей и при необходимости обеспечивающая коррекцию нарушений развития и социальную адаптацию указанных лиц;  качество образования - комплексная характеристика образовательной деятельности и подготовки обучающегося, выражающая степень их соответствия федеральным государственным образовательным стандартам, образовательным стандартам, федеральным государственным требованиям и (или) потребностям физического или юридического лица, в интересах которого осуществляется образовательная деятельность, в том числе степень достижения планируемых результатов образовательной программы  присмотр и уход за детьми - комплекс мер по организации питания и хозяйственно-бытового обслуживания детей, обеспечению соблюдения ими личной гигиены и режима дня.   </vt:lpstr>
      <vt:lpstr>     Статья 3.  Основные принципы государственной политики гуманистический характер образования, обеспечение права каждого человека на бразование, и др появилось новое автономия образовательных организаций, академические права и свободы педагогических работников и обучающихся, предусмотренные настоящим Федеральным законом, информационная открытость и публичная отчетность образовательных организаций.     </vt:lpstr>
      <vt:lpstr>Презентация PowerPoint</vt:lpstr>
      <vt:lpstr>Глава 2. СИСТЕМА ОБРАЗОВАНИЯ Статья 10.  Система образования включает в себя: 1) федеральные государственные образовательные стандарты и федеральные государственные требования, образовательные стандарты, образовательные программы различных вида, уровня и (или) направленности;  2) организации, осуществляющие образовательную деятельность, педагогических работников, обучающихся и родителей (законных представителей) несовершеннолетних обучающихся; 3) федеральные государственные органы и органы государственной власти 4) организации по качеству образования (Кузбассобнадзор) </vt:lpstr>
      <vt:lpstr>Образование в РФ подразделяется на </vt:lpstr>
      <vt:lpstr>Общее и профессиональное реализуются по уровням Уровни общего:                                                            1. Дошкольное образование 2. Начальное общее образование 3. Основное общее образование 4. Среднее общее образование    Уровни профессионального: Среднее пофессиональное образование Высшее образование-бакалавриат Высшее образование- специалитет, магистратура Высшее образование-подготовка кадров к высшей квалификации </vt:lpstr>
      <vt:lpstr>Статья 11. Федеральные государственные образовательные стандарты и федеральные государственные требования.  Федеральные государственные образовательные стандарты, за исключением федерального государственного образовательного стандарта дошкольного образования, являются основой объективной оценки соответствия установленным требованиям образовательной деятельности и подготовки обучающихся, освоивших образовательные программы соответствующего уровня независимо от формы получения образования и формы обучения. </vt:lpstr>
      <vt:lpstr>Федеральные государственные образовательные стандарты общего образования разрабатываются по уровням образования, Для лиц с ОВЗ включаются в ФГОСЫ специальные требования. Порядок разработки, утверждения федеральных государственных образовательных стандартов и внесения в них изменений устанавливается Правительством Российской Федерации. </vt:lpstr>
      <vt:lpstr>Статья 12. Образовательные программы  основные общеобразовательные программы - образовательные программы дошкольного образования,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 Образовательные программы разрабатываются организацией самостоятельно осуществляющей в соответствии с требованиями ФГОС. Такие программы подлежат экспертизе , включению в реестр уполномоченными органами. При реализации таких программ используются различные образовательные технологии, в том числе дистанционные, электронные, модульные, сетевые (ресурсы нескольких организаций). </vt:lpstr>
      <vt:lpstr>Статья 17. Формы получения образования и формы обучения       1)  в организациях, осуществляющих образовательную деятельность;        2) вне организаций, осуществляющих образовательную деятельность (в форме семейного образования и самообразования). Обучение в организациях осуществляется в очной, очно-заочной или заочной форме. Обучение в форме семейного образования и самообразования осуществляется с правом последующего прохождения промежуточной и государственной итоговой аттестации в организациях, осуществляющих образовательную деятельность.  Допускается сочетание различных форм получения образования и форм обучения. </vt:lpstr>
      <vt:lpstr>Статья 23. Типы образовательных организаций:  1. Дошкольная образовательная организация. 2. Общеобразовательная организация начального .общего, основного общего и среднего образования. 4. Профессиональная образовательная организация. 5. Образовательная организация высшего образования.   </vt:lpstr>
      <vt:lpstr>Статья 28. Компетенция, права, обязанности и ответственность образовательной организации: 1. Образовательная организация обладает автономией, под которой понимается самостоятельность в осуществлении образовательной, научной, административной, финансово-экономической деятельности, разработке и принятии локальных нормативных актов в соответствии с настоящим Федеральным законом. 2. Образовательные организации свободны в определении содержания образования, выборе учебно-методического обеспечения, образовательных технологий по реализуемым ими образовательным 3. К компетенции образовательной организации в установленной сфере деятельности относятся: 1. разработка и принятие правил внутреннего распорядка обучающихся, правил внутреннего трудового распорядка, иных локальных нормативных актов; 2. материально-техническое обеспечение образовательной деятельности, оборудование помещений в соответствии с государственными в соответствии с федеральными государственными образовательными стандартами, федеральными государственными требованиями.  3. разработка и утверждение образовательных программ образовательной организации; </vt:lpstr>
      <vt:lpstr>4.прием обучающихся в образовательную организацию;  5. определение списка учебников в соответствии с утвержденным федеральным перечнем учебников 6. осуществление текущего контроля успеваемости и промежуточной аттестации обучающихся, 7.использование методов обучения и воспитания, 8.образовательные технологий, электронного обучения  9.обеспечение внутренней системы оценки качества 10.индивидуальный учет результатов освоения обучающимися образовательных программ 11. установление требований к одежде обучающихся, 12.Обеспечение сайта 13.иные вопросы Образовательная организация обязана обеспечивать реализацию в полном объеме образовательных программ, соответствие качества подготовки обучающихся установленным требованиям создавать безопасные условия обучения, воспитания обучающихся, присмотра и ухода за обучающимися соблюдать права и свободы обучающихся, родителей (законных представителей) </vt:lpstr>
      <vt:lpstr>Глава 4. ОБУЧАЮЩИЕСЯ И ИХ РОДИТЕЛИ  (ЗАКОННЫЕ ПРЕДСТАВИТЕЛИ) </vt:lpstr>
      <vt:lpstr>Статья 34. Обучающихся имеют право на: выбор организации, форм получения образования предоставление условий для обучения с учетом особенностей их психофизического развития и состояния здоровья, в том числе получение социально-педагогической и психологической помощи, бесплатной психолого-медико-педагогической коррекции; каникулы - плановые перерывы перевод в другую организацию бесплатное пользование библиотечно-информационными ресурсами, учебной, производственной, научной базой образовательной организации; пользование лечебно-оздоровительной инфраструктурой, развитие своих творческих способностей и интересов, включая участие в конкурсах, олимпиадах, выставках, смотрах, физкультурных мероприятиях, спортивных мероприятиях иные академические права, предусмотренные правовыми актами </vt:lpstr>
      <vt:lpstr>Обучающимся предоставляются следующие меры социальной поддержки и стимулирования: обеспечение питанием в случаях и в порядке, которые установлены федеральными законами, законами субъектов Российской Федерации Лица, осваивающие основную образовательную программу в форме самообразования или семейного образования вправе пройти экстерном промежуточную и государственную итоговую аттестацию в организации, осуществляющей образовательную деятельность по соответствующей имеющей государственную аккредитацию образовательной программе бесплатно. Обучающиеся имеют право на посещение по своему выбору мероприятий, которые проводятся в организации, осуществляющей образовательную деятельность, и не предусмотрены учебным планом, Привлечение обучающихся к труду без согласия родителей не предусмотренное ОП- запрещено. </vt:lpstr>
      <vt:lpstr>Статья 41. Охрана здоровья обучающихся включает в себя: 1) оказание первичной медико-санитарной помощи в порядке, установленном законодательством в сфере охраны здоровья;  2) организацию питания обучающихся;  3) определение оптимальной учебной, внеучебной нагрузки, режима учебных занятий и продолжительности каникул;  4) пропаганду и обучение навыкам здорового образа жизни, требованиям охраны труда;  5) организацию и создание условий для профилактики заболеваний и оздоровления обучающихся, для занятия ими физической культурой и спортом;  6) прохождение обучающимися в соответствии с законодательством Российской Федерации периодических медицинских осмотров и диспансеризации;  </vt:lpstr>
      <vt:lpstr>7) профилактику и запрещение курения, употребления алкогольных напитков обеспечение безопасности обучающихся во время пребывания в организации 9) профилактику несчастных случаев с обучающимися во время пребывания в организации,;  10) проведение санитарно-противоэпидемических и профилактических мероприятий. Для обучающихся, осваивающих основные общеобразовательные программы и нуждающихся в длительном лечении, создаются образовательные организации, в том числе санаторные, в которых проводятся необходимые лечебные, реабилитационные и оздоровительные мероприятия для таких обучающихся. Обучение таких детей, а также детей-инвалидов, которые по состоянию здоровья не могут посещать образовательные организации, может быть также организовано образовательными организациями на дому или в медицинских организациях. Основанием для организации обучения на дому или в медицинской организации являются заключение медицинской организации и в письменной форме обращение родителей (законных представителей). </vt:lpstr>
      <vt:lpstr>Статья 42. Психолого-педагогическая, медицинская и социальная помощь обучающимся, испытывающим трудности в освоении основных общеобразовательных программ, развитии и социальной адаптации  1.Психолого-педагогическое консультирование обучающимся и родителям  2.коррекционно-развивающие и компенсирующие занятия с обучающимися, логопедическую помощь обучающимся;  комплекс реабилитационных и других медицинских мероприятий; </vt:lpstr>
      <vt:lpstr>Статья 43. Обязанности и ответственность обучающихся  1. Обучающиеся обязаны:  добросовестно осваивать образовательную программу выполнять требования устава организации посещать предусмотренные учебным планом или индивидуальным учебным планом учебные занятия, осуществлять самостоятельную подготовку к занятиям, выполнять задания, данные педагогическими работниками в рамках образовательной программы; заботиться о сохранении и об укреплении своего здоровья уважать честь и достоинство других обучающихся и работников организации бережно относиться к имуществу организации </vt:lpstr>
      <vt:lpstr>Статья 44.  Права, обязанности и ответственность в сфере образования родителей (законных представителей) несовершеннолетних обучающихся  1. Родители (законные представители) несовершеннолетних обучающихся имеют преимущественное право на обучение и воспитание детей перед всеми другими лицами. Они обязаны заложить основы физического, нравственного и интеллектуального развития личности ребенка.  Родители (законные представители) несовершеннолетних обучающихся имеют право:  выбирать до завершения получения ребенком основного общего образования знакомиться с уставом организации и другими документами знакомиться с содержанием образования получать информацию о всех видах планируемых обследований (психологических, психолого-педагогических) обучающихся, давать согласие на проведение таких обследований или участие в таких обследованиях, отказаться от их проведения или участия в них, получать информацию о результатах проведенных обследований обучающихся;  принимать участие в управлении организацией, осуществляющей образовательную деятельность, </vt:lpstr>
      <vt:lpstr>Родители (законные представители) несовершеннолетних обучающихся обязаны:  обеспечить получение детьми общего образования;  соблюдать правила внутреннего распорядка организации, уважать честь и достоинство обучающихся и работников организации За неисполнение или ненадлежащее исполнение обязанностей, установленных настоящим  Федеральным законом и иными федеральными законами, родители (законные представители) несовершеннолетних обучающихся несут ответственность, предусмотренную законодательством Российской Федерации. </vt:lpstr>
      <vt:lpstr>Статья 54. Договор об образовании Договор об образовании заключается в простой письменной форме между:  организацией, осуществляющей образовательную деятельность, и родителями (законными представителями) несовершеннолетнего лица; В договоре об образовании, заключаемом при приеме на обучение за счет средств физического и (далее - договор об оказании платных образовательных услуг), указываются полная стоимость платных образовательных услуг, срок  и порядок их оплаты,  основаниями прекращения образовательных отношений по инициативе организации, договор об оказании платных образовательных услуг может быть расторгнут в одностороннем порядке этой организацией в случае просрочки оплаты стоимости платных образовательных услуг. Основания расторжения в одностороннем порядке организацией договора об оказании платных образовательных услуг указываются в договоре.  Правила оказания платных образовательных услуг утверждаются Правительством Российской Федерации. </vt:lpstr>
      <vt:lpstr>Статья 58. Промежуточная аттестация обучающихся Освоение образовательной программы сопровождается промежуточной аттестацией. Неудовлетворительные результаты промежуточной аттестации по одному или нескольким учебным предметам, образовательной программы или непрохождение промежуточной аттестации при отсутствии уважительных причин признаются академической задолженностью.  Обучающиеся обязаны ликвидировать академическую задолженность не более 2 раз в срок, определяемый организацией в пределах 1 года с момента ее образования..  </vt:lpstr>
      <vt:lpstr>Для проведения промежуточной аттестации во второй раз образовательной организацией создается комиссия. Обучающиеся, не прошедшие промежуточной аттестации по уважительным причинам или имеющие академическую задолженность, переводятся в следующий класс или на следующий курс условно. Обучающиеся, не ликвидировавшие в установленные сроки академической задолженности с момента ее образования, оставляются на повторное обучение, переводятся на обучение по адаптированным образовательным программам в соответствии с рекомендациями психолого-медико-педагогической комиссии.  </vt:lpstr>
      <vt:lpstr>Статья 59. Итоговая аттестация является обязательной и проводится в форме, установленной организацией. 1. Итоговая аттестация представляет собой форму оценки степени и уровня освоения обучающимися образовательной программы.  2. Итоговая аттестация проводится на основе принципов объективности и независимости оценки качества подготовки обучающихся.  3. Итоговая аттестация- завершающая освоение образовательных программ . Начальное общее образование это уровень. Обучающиеся, не освоившие основные образовательные программы начального общего образования не допускаются к обучению на следующих уровнях. </vt:lpstr>
      <vt:lpstr>Статья 79. Организация получения образования обучающимися с ограниченными возможностями здоровья  1. Содержание образования и условия организации обучения и воспитания обучающихся с ограниченными возможностями здоровья определяются адаптированной образовательной программой, а для инвалидов также в соответствии с индивидуальной программой реабилитации инвалида.  2. Общее образование обучающихся с ограниченными возможностями здоровья осуществляется в организациях, осуществляющих образовательную деятельность по адаптированным основным общеобразовательным программам. В таких организациях создаются специальные условия для получения образования указанными обучающимися.  </vt:lpstr>
      <vt:lpstr>3. 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 условия, без которых невозможно или затруднено освоение образовательных программ обучающимися с ограниченными возможностями здоровья. </vt:lpstr>
      <vt:lpstr>4. Образование обучающихся с ограниченными возможностями здоровья может быть организовано как совместно с другими обучающимися, так и в отдельных классах, группах или в отдельных организациях, осуществляющих образовательную деятельность. Отдельные организации, осуществляющие образовательную деятельность по адаптированным основным общеобразовательным программам, создаются органами государственной власти субъектов Российской Федерации для глухих, слабослышащих, позднооглохших, слепых, слабовидящих, с тяжелыми нарушениями речи, с нарушениями опорно-двигательного аппарата, с задержкой психического развития, с умственной отсталостью, с расстройствами аутистического спектра, со сложными дефектами и других обучающихся с ограниченными возможностями здоровья.   Обучающиеся с ОВЗ обеспечиваются 2 разовым бесплатным питанием. </vt:lpstr>
      <vt:lpstr>Статья 95. Независимая оценка качества образования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29 декабря 2012 года N 273-ФЗ     Федеральный закон от 29.12.2012 N 273-ФЗ "Об образовании в Российской Федерации"  </dc:title>
  <dc:creator>Женя</dc:creator>
  <cp:lastModifiedBy>Admin</cp:lastModifiedBy>
  <cp:revision>12</cp:revision>
  <dcterms:created xsi:type="dcterms:W3CDTF">2013-03-20T12:44:02Z</dcterms:created>
  <dcterms:modified xsi:type="dcterms:W3CDTF">2013-03-21T09:57:29Z</dcterms:modified>
</cp:coreProperties>
</file>